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Lst>
  <p:notesMasterIdLst>
    <p:notesMasterId r:id="rId53"/>
  </p:notesMasterIdLst>
  <p:sldIdLst>
    <p:sldId id="256" r:id="rId2"/>
    <p:sldId id="257" r:id="rId3"/>
    <p:sldId id="272" r:id="rId4"/>
    <p:sldId id="258" r:id="rId5"/>
    <p:sldId id="273" r:id="rId6"/>
    <p:sldId id="276" r:id="rId7"/>
    <p:sldId id="277" r:id="rId8"/>
    <p:sldId id="280" r:id="rId9"/>
    <p:sldId id="275" r:id="rId10"/>
    <p:sldId id="274" r:id="rId11"/>
    <p:sldId id="279" r:id="rId12"/>
    <p:sldId id="284" r:id="rId13"/>
    <p:sldId id="285" r:id="rId14"/>
    <p:sldId id="286" r:id="rId15"/>
    <p:sldId id="282" r:id="rId16"/>
    <p:sldId id="263" r:id="rId17"/>
    <p:sldId id="278" r:id="rId18"/>
    <p:sldId id="288" r:id="rId19"/>
    <p:sldId id="290" r:id="rId20"/>
    <p:sldId id="289" r:id="rId21"/>
    <p:sldId id="291" r:id="rId22"/>
    <p:sldId id="292" r:id="rId23"/>
    <p:sldId id="293" r:id="rId24"/>
    <p:sldId id="294" r:id="rId25"/>
    <p:sldId id="297" r:id="rId26"/>
    <p:sldId id="295" r:id="rId27"/>
    <p:sldId id="309" r:id="rId28"/>
    <p:sldId id="265" r:id="rId29"/>
    <p:sldId id="281" r:id="rId30"/>
    <p:sldId id="308" r:id="rId31"/>
    <p:sldId id="307" r:id="rId32"/>
    <p:sldId id="301" r:id="rId33"/>
    <p:sldId id="302" r:id="rId34"/>
    <p:sldId id="259" r:id="rId35"/>
    <p:sldId id="300" r:id="rId36"/>
    <p:sldId id="303" r:id="rId37"/>
    <p:sldId id="304" r:id="rId38"/>
    <p:sldId id="313" r:id="rId39"/>
    <p:sldId id="314" r:id="rId40"/>
    <p:sldId id="315" r:id="rId41"/>
    <p:sldId id="317" r:id="rId42"/>
    <p:sldId id="310" r:id="rId43"/>
    <p:sldId id="316" r:id="rId44"/>
    <p:sldId id="298" r:id="rId45"/>
    <p:sldId id="299" r:id="rId46"/>
    <p:sldId id="305" r:id="rId47"/>
    <p:sldId id="311" r:id="rId48"/>
    <p:sldId id="312" r:id="rId49"/>
    <p:sldId id="318" r:id="rId50"/>
    <p:sldId id="319" r:id="rId51"/>
    <p:sldId id="26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4" d="100"/>
          <a:sy n="104" d="100"/>
        </p:scale>
        <p:origin x="138"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D01C0-F1CB-45EF-BE4E-0E8034D189E3}" type="datetimeFigureOut">
              <a:rPr lang="pt-BR" smtClean="0"/>
              <a:t>26/04/2018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3B444-EEE7-4AE3-9AEA-3F0D047BDCDD}" type="slidenum">
              <a:rPr lang="pt-BR" smtClean="0"/>
              <a:t>‹nº›</a:t>
            </a:fld>
            <a:endParaRPr lang="pt-BR"/>
          </a:p>
        </p:txBody>
      </p:sp>
    </p:spTree>
    <p:extLst>
      <p:ext uri="{BB962C8B-B14F-4D97-AF65-F5344CB8AC3E}">
        <p14:creationId xmlns:p14="http://schemas.microsoft.com/office/powerpoint/2010/main" val="3554616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6</a:t>
            </a:fld>
            <a:endParaRPr lang="pt-BR"/>
          </a:p>
        </p:txBody>
      </p:sp>
    </p:spTree>
    <p:extLst>
      <p:ext uri="{BB962C8B-B14F-4D97-AF65-F5344CB8AC3E}">
        <p14:creationId xmlns:p14="http://schemas.microsoft.com/office/powerpoint/2010/main" val="2418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24</a:t>
            </a:fld>
            <a:endParaRPr lang="pt-BR"/>
          </a:p>
        </p:txBody>
      </p:sp>
    </p:spTree>
    <p:extLst>
      <p:ext uri="{BB962C8B-B14F-4D97-AF65-F5344CB8AC3E}">
        <p14:creationId xmlns:p14="http://schemas.microsoft.com/office/powerpoint/2010/main" val="1511511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25</a:t>
            </a:fld>
            <a:endParaRPr lang="pt-BR"/>
          </a:p>
        </p:txBody>
      </p:sp>
    </p:spTree>
    <p:extLst>
      <p:ext uri="{BB962C8B-B14F-4D97-AF65-F5344CB8AC3E}">
        <p14:creationId xmlns:p14="http://schemas.microsoft.com/office/powerpoint/2010/main" val="1040046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26</a:t>
            </a:fld>
            <a:endParaRPr lang="pt-BR"/>
          </a:p>
        </p:txBody>
      </p:sp>
    </p:spTree>
    <p:extLst>
      <p:ext uri="{BB962C8B-B14F-4D97-AF65-F5344CB8AC3E}">
        <p14:creationId xmlns:p14="http://schemas.microsoft.com/office/powerpoint/2010/main" val="619589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45</a:t>
            </a:fld>
            <a:endParaRPr lang="pt-BR"/>
          </a:p>
        </p:txBody>
      </p:sp>
    </p:spTree>
    <p:extLst>
      <p:ext uri="{BB962C8B-B14F-4D97-AF65-F5344CB8AC3E}">
        <p14:creationId xmlns:p14="http://schemas.microsoft.com/office/powerpoint/2010/main" val="346893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7</a:t>
            </a:fld>
            <a:endParaRPr lang="pt-BR"/>
          </a:p>
        </p:txBody>
      </p:sp>
    </p:spTree>
    <p:extLst>
      <p:ext uri="{BB962C8B-B14F-4D97-AF65-F5344CB8AC3E}">
        <p14:creationId xmlns:p14="http://schemas.microsoft.com/office/powerpoint/2010/main" val="261778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10</a:t>
            </a:fld>
            <a:endParaRPr lang="pt-BR"/>
          </a:p>
        </p:txBody>
      </p:sp>
    </p:spTree>
    <p:extLst>
      <p:ext uri="{BB962C8B-B14F-4D97-AF65-F5344CB8AC3E}">
        <p14:creationId xmlns:p14="http://schemas.microsoft.com/office/powerpoint/2010/main" val="2834397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18</a:t>
            </a:fld>
            <a:endParaRPr lang="pt-BR"/>
          </a:p>
        </p:txBody>
      </p:sp>
    </p:spTree>
    <p:extLst>
      <p:ext uri="{BB962C8B-B14F-4D97-AF65-F5344CB8AC3E}">
        <p14:creationId xmlns:p14="http://schemas.microsoft.com/office/powerpoint/2010/main" val="107420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19</a:t>
            </a:fld>
            <a:endParaRPr lang="pt-BR"/>
          </a:p>
        </p:txBody>
      </p:sp>
    </p:spTree>
    <p:extLst>
      <p:ext uri="{BB962C8B-B14F-4D97-AF65-F5344CB8AC3E}">
        <p14:creationId xmlns:p14="http://schemas.microsoft.com/office/powerpoint/2010/main" val="1513498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20</a:t>
            </a:fld>
            <a:endParaRPr lang="pt-BR"/>
          </a:p>
        </p:txBody>
      </p:sp>
    </p:spTree>
    <p:extLst>
      <p:ext uri="{BB962C8B-B14F-4D97-AF65-F5344CB8AC3E}">
        <p14:creationId xmlns:p14="http://schemas.microsoft.com/office/powerpoint/2010/main" val="3058435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21</a:t>
            </a:fld>
            <a:endParaRPr lang="pt-BR"/>
          </a:p>
        </p:txBody>
      </p:sp>
    </p:spTree>
    <p:extLst>
      <p:ext uri="{BB962C8B-B14F-4D97-AF65-F5344CB8AC3E}">
        <p14:creationId xmlns:p14="http://schemas.microsoft.com/office/powerpoint/2010/main" val="130636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22</a:t>
            </a:fld>
            <a:endParaRPr lang="pt-BR"/>
          </a:p>
        </p:txBody>
      </p:sp>
    </p:spTree>
    <p:extLst>
      <p:ext uri="{BB962C8B-B14F-4D97-AF65-F5344CB8AC3E}">
        <p14:creationId xmlns:p14="http://schemas.microsoft.com/office/powerpoint/2010/main" val="102201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23</a:t>
            </a:fld>
            <a:endParaRPr lang="pt-BR"/>
          </a:p>
        </p:txBody>
      </p:sp>
    </p:spTree>
    <p:extLst>
      <p:ext uri="{BB962C8B-B14F-4D97-AF65-F5344CB8AC3E}">
        <p14:creationId xmlns:p14="http://schemas.microsoft.com/office/powerpoint/2010/main" val="41013612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pt-BR"/>
              <a:t>Clique para editar o título Mestre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8C737-F40F-42A7-9064-9951C5C3E5D1}" type="datetimeFigureOut">
              <a:rPr lang="pt-BR" smtClean="0"/>
              <a:t>26/04/2018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68A5A539-F024-45D2-824A-AC7E55ECE674}" type="slidenum">
              <a:rPr lang="pt-BR" smtClean="0"/>
              <a:t>‹nº›</a:t>
            </a:fld>
            <a:endParaRPr lang="pt-BR"/>
          </a:p>
        </p:txBody>
      </p:sp>
    </p:spTree>
    <p:extLst>
      <p:ext uri="{BB962C8B-B14F-4D97-AF65-F5344CB8AC3E}">
        <p14:creationId xmlns:p14="http://schemas.microsoft.com/office/powerpoint/2010/main" val="1475509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8C737-F40F-42A7-9064-9951C5C3E5D1}" type="datetimeFigureOut">
              <a:rPr lang="pt-BR" smtClean="0"/>
              <a:t>26/04/2018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2230140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8C737-F40F-42A7-9064-9951C5C3E5D1}" type="datetimeFigureOut">
              <a:rPr lang="pt-BR" smtClean="0"/>
              <a:t>26/04/2018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3213952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8C737-F40F-42A7-9064-9951C5C3E5D1}" type="datetimeFigureOut">
              <a:rPr lang="pt-BR" smtClean="0"/>
              <a:t>26/04/2018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3568589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pt-BR"/>
              <a:t>Clique para editar o título Mestre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B618C737-F40F-42A7-9064-9951C5C3E5D1}" type="datetimeFigureOut">
              <a:rPr lang="pt-BR" smtClean="0"/>
              <a:t>26/04/2018</a:t>
            </a:fld>
            <a:endParaRPr lang="pt-BR"/>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pt-B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8A5A539-F024-45D2-824A-AC7E55ECE674}" type="slidenum">
              <a:rPr lang="pt-BR" smtClean="0"/>
              <a:t>‹nº›</a:t>
            </a:fld>
            <a:endParaRPr lang="pt-BR"/>
          </a:p>
        </p:txBody>
      </p:sp>
    </p:spTree>
    <p:extLst>
      <p:ext uri="{BB962C8B-B14F-4D97-AF65-F5344CB8AC3E}">
        <p14:creationId xmlns:p14="http://schemas.microsoft.com/office/powerpoint/2010/main" val="3427705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B618C737-F40F-42A7-9064-9951C5C3E5D1}" type="datetimeFigureOut">
              <a:rPr lang="pt-BR" smtClean="0"/>
              <a:t>26/04/2018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2689564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8C737-F40F-42A7-9064-9951C5C3E5D1}" type="datetimeFigureOut">
              <a:rPr lang="pt-BR" smtClean="0"/>
              <a:t>26/04/2018</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1848580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8C737-F40F-42A7-9064-9951C5C3E5D1}" type="datetimeFigureOut">
              <a:rPr lang="pt-BR" smtClean="0"/>
              <a:t>26/04/2018</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2291491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8C737-F40F-42A7-9064-9951C5C3E5D1}" type="datetimeFigureOut">
              <a:rPr lang="pt-BR" smtClean="0"/>
              <a:t>26/04/2018</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395374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pt-BR"/>
              <a:t>Clique para editar o título Mestre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B618C737-F40F-42A7-9064-9951C5C3E5D1}" type="datetimeFigureOut">
              <a:rPr lang="pt-BR" smtClean="0"/>
              <a:t>26/04/2018</a:t>
            </a:fld>
            <a:endParaRPr lang="pt-BR"/>
          </a:p>
        </p:txBody>
      </p:sp>
      <p:sp>
        <p:nvSpPr>
          <p:cNvPr id="6" name="Footer Placeholder 5"/>
          <p:cNvSpPr>
            <a:spLocks noGrp="1"/>
          </p:cNvSpPr>
          <p:nvPr>
            <p:ph type="ftr" sz="quarter" idx="11"/>
          </p:nvPr>
        </p:nvSpPr>
        <p:spPr/>
        <p:txBody>
          <a:bodyPr/>
          <a:lstStyle/>
          <a:p>
            <a:endParaRPr lang="pt-B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613647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B618C737-F40F-42A7-9064-9951C5C3E5D1}" type="datetimeFigureOut">
              <a:rPr lang="pt-BR" smtClean="0"/>
              <a:t>26/04/2018</a:t>
            </a:fld>
            <a:endParaRPr lang="pt-B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3695741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B618C737-F40F-42A7-9064-9951C5C3E5D1}" type="datetimeFigureOut">
              <a:rPr lang="pt-BR" smtClean="0"/>
              <a:t>26/04/2018</a:t>
            </a:fld>
            <a:endParaRPr lang="pt-B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pt-B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8A5A539-F024-45D2-824A-AC7E55ECE674}" type="slidenum">
              <a:rPr lang="pt-BR" smtClean="0"/>
              <a:t>‹nº›</a:t>
            </a:fld>
            <a:endParaRPr lang="pt-BR"/>
          </a:p>
        </p:txBody>
      </p:sp>
    </p:spTree>
    <p:extLst>
      <p:ext uri="{BB962C8B-B14F-4D97-AF65-F5344CB8AC3E}">
        <p14:creationId xmlns:p14="http://schemas.microsoft.com/office/powerpoint/2010/main" val="2217157455"/>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8.jpeg"/><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pwastats.com/" TargetMode="External"/><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hyperlink" Target="https://pwa.rocks/"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braziljs.org/blog/service-worker-a-revolucao-da-plataforma-web/"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hyperlink" Target="https://developer.mozilla.org/en-US/docs/Web/Manifes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platform-status.mozilla.org/" TargetMode="External"/><Relationship Id="rId3" Type="http://schemas.openxmlformats.org/officeDocument/2006/relationships/hyperlink" Target="https://pwa.rocks/" TargetMode="External"/><Relationship Id="rId7" Type="http://schemas.openxmlformats.org/officeDocument/2006/relationships/hyperlink" Target="https://tableless.com.br/introducao-aos-progressive-web-apps" TargetMode="External"/><Relationship Id="rId2" Type="http://schemas.openxmlformats.org/officeDocument/2006/relationships/hyperlink" Target="https://blog.minnisell.com/mas-afinal-de-contas-o-que-%C3%A9-um-progressive-web-app-8cd727a8fe46" TargetMode="External"/><Relationship Id="rId1" Type="http://schemas.openxmlformats.org/officeDocument/2006/relationships/slideLayout" Target="../slideLayouts/slideLayout2.xml"/><Relationship Id="rId6" Type="http://schemas.openxmlformats.org/officeDocument/2006/relationships/hyperlink" Target="https://www.recode.net/2016/6/8/11883518/app-boom-over-snapchat-uber" TargetMode="External"/><Relationship Id="rId11" Type="http://schemas.openxmlformats.org/officeDocument/2006/relationships/hyperlink" Target="https://www.windowsteam.com.br/" TargetMode="External"/><Relationship Id="rId5" Type="http://schemas.openxmlformats.org/officeDocument/2006/relationships/hyperlink" Target="https://blog.ionicframework.com/what-is-a-progressive-web-app/" TargetMode="External"/><Relationship Id="rId10" Type="http://schemas.openxmlformats.org/officeDocument/2006/relationships/hyperlink" Target="https://www.pwastats.com/" TargetMode="External"/><Relationship Id="rId4" Type="http://schemas.openxmlformats.org/officeDocument/2006/relationships/hyperlink" Target="https://vizir.com.br/2017/08/o-que-e-pwa-progressive-web-app-porque-isso-pode-aumentar-seus-resultados-mobile/" TargetMode="External"/><Relationship Id="rId9" Type="http://schemas.openxmlformats.org/officeDocument/2006/relationships/hyperlink" Target="https://developers.google.com/web/fundamentals/primers/service-workers/?hl=pt-b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FAC6C8B-B939-4E11-9ED2-7567FD782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796" y="1681707"/>
            <a:ext cx="6628407" cy="2498909"/>
          </a:xfrm>
          <a:prstGeom prst="rect">
            <a:avLst/>
          </a:prstGeom>
        </p:spPr>
      </p:pic>
      <p:sp>
        <p:nvSpPr>
          <p:cNvPr id="4" name="Subtítulo 3">
            <a:extLst>
              <a:ext uri="{FF2B5EF4-FFF2-40B4-BE49-F238E27FC236}">
                <a16:creationId xmlns:a16="http://schemas.microsoft.com/office/drawing/2014/main" id="{8C68CA03-C6C7-4CE2-9D28-FA081041C74D}"/>
              </a:ext>
            </a:extLst>
          </p:cNvPr>
          <p:cNvSpPr>
            <a:spLocks noGrp="1"/>
          </p:cNvSpPr>
          <p:nvPr>
            <p:ph type="subTitle" idx="1"/>
          </p:nvPr>
        </p:nvSpPr>
        <p:spPr>
          <a:xfrm>
            <a:off x="1069848" y="4389120"/>
            <a:ext cx="7891272" cy="1069848"/>
          </a:xfrm>
        </p:spPr>
        <p:txBody>
          <a:bodyPr/>
          <a:lstStyle/>
          <a:p>
            <a:r>
              <a:rPr lang="pt-BR">
                <a:solidFill>
                  <a:schemeClr val="tx1"/>
                </a:solidFill>
                <a:latin typeface="Segoe UI" panose="020B0502040204020203" pitchFamily="34" charset="0"/>
                <a:cs typeface="Segoe UI" panose="020B0502040204020203" pitchFamily="34" charset="0"/>
              </a:rPr>
              <a:t>Conhecendo um pouco sobre o futuro</a:t>
            </a:r>
            <a:endParaRPr lang="pt-BR"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2686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281353" y="484632"/>
            <a:ext cx="11760591" cy="1609344"/>
          </a:xfrm>
        </p:spPr>
        <p:txBody>
          <a:bodyPr>
            <a:normAutofit/>
          </a:bodyPr>
          <a:lstStyle/>
          <a:p>
            <a:pPr algn="ctr"/>
            <a:r>
              <a:rPr lang="pt-BR" sz="4000" dirty="0"/>
              <a:t>Quais são os problemas mais comuns?</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a:xfrm>
            <a:off x="1069848" y="1617785"/>
            <a:ext cx="10058400" cy="4996079"/>
          </a:xfrm>
        </p:spPr>
        <p:txBody>
          <a:bodyPr/>
          <a:lstStyle/>
          <a:p>
            <a:r>
              <a:rPr lang="pt-BR" dirty="0">
                <a:latin typeface="Segoe UI" panose="020B0502040204020203" pitchFamily="34" charset="0"/>
                <a:cs typeface="Segoe UI" panose="020B0502040204020203" pitchFamily="34" charset="0"/>
              </a:rPr>
              <a:t>Por serem aplicativos, são como programas de computador, podemos fazer a analogia como ter o pacote Office instalado no computador. E isso consome muito espaço físico, por exemplo o </a:t>
            </a:r>
            <a:r>
              <a:rPr lang="pt-BR" dirty="0" err="1">
                <a:latin typeface="Segoe UI" panose="020B0502040204020203" pitchFamily="34" charset="0"/>
                <a:cs typeface="Segoe UI" panose="020B0502040204020203" pitchFamily="34" charset="0"/>
              </a:rPr>
              <a:t>Whatsapp</a:t>
            </a:r>
            <a:r>
              <a:rPr lang="pt-BR" dirty="0">
                <a:latin typeface="Segoe UI" panose="020B0502040204020203" pitchFamily="34" charset="0"/>
                <a:cs typeface="Segoe UI" panose="020B0502040204020203" pitchFamily="34" charset="0"/>
              </a:rPr>
              <a:t> consome só de estar instalado 35.74 MB, um outro exemplo é o Facebook, ele consome 35.74 MB (sem contar o </a:t>
            </a:r>
            <a:r>
              <a:rPr lang="pt-BR" b="1" i="1" dirty="0">
                <a:latin typeface="Segoe UI" panose="020B0502040204020203" pitchFamily="34" charset="0"/>
                <a:cs typeface="Segoe UI" panose="020B0502040204020203" pitchFamily="34" charset="0"/>
              </a:rPr>
              <a:t>cache</a:t>
            </a:r>
            <a:r>
              <a:rPr lang="pt-BR" dirty="0">
                <a:latin typeface="Segoe UI" panose="020B0502040204020203" pitchFamily="34" charset="0"/>
                <a:cs typeface="Segoe UI" panose="020B0502040204020203" pitchFamily="34" charset="0"/>
              </a:rPr>
              <a:t>, podendo ultrapassar facilmente os 150 MB).</a:t>
            </a:r>
          </a:p>
          <a:p>
            <a:pPr marL="0" indent="0">
              <a:buNone/>
            </a:pP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Quando as lojas disponibilizam novas versões, as atualizações não são instantâneas e as vezes até encerram do nada enquanto estamos utilizando para atualizar.</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Não é o mesmo App para cada plataforma, as vezes uma possui atualizações mais rápidas do que as outras.</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Aplicativos gratuitos podem possuir muitas propagandas.</a:t>
            </a:r>
          </a:p>
        </p:txBody>
      </p:sp>
    </p:spTree>
    <p:extLst>
      <p:ext uri="{BB962C8B-B14F-4D97-AF65-F5344CB8AC3E}">
        <p14:creationId xmlns:p14="http://schemas.microsoft.com/office/powerpoint/2010/main" val="1097559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801858" y="484632"/>
            <a:ext cx="10326390" cy="1609344"/>
          </a:xfrm>
        </p:spPr>
        <p:txBody>
          <a:bodyPr/>
          <a:lstStyle/>
          <a:p>
            <a:r>
              <a:rPr lang="pt-BR" dirty="0"/>
              <a:t>Os benefícios dos apps</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a:xfrm>
            <a:off x="1069848" y="2067951"/>
            <a:ext cx="10058400" cy="4104249"/>
          </a:xfrm>
        </p:spPr>
        <p:txBody>
          <a:bodyPr/>
          <a:lstStyle/>
          <a:p>
            <a:r>
              <a:rPr lang="pt-BR" dirty="0">
                <a:latin typeface="Segoe UI" panose="020B0502040204020203" pitchFamily="34" charset="0"/>
                <a:cs typeface="Segoe UI" panose="020B0502040204020203" pitchFamily="34" charset="0"/>
              </a:rPr>
              <a:t>Os aplicativos nativos possuem inúmeras qualidades, além de performance, boa aparência, usabilidade.</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Possuem uma acessibilidade enorme, hoje em dia é praticamente cultural, você facilmente encontra um app, alguns já fazem parte até do dialeto das pessoas, ganhando até versões adaptadas carinhosas como `</a:t>
            </a:r>
            <a:r>
              <a:rPr lang="pt-BR" b="1" i="1" dirty="0" err="1">
                <a:latin typeface="Segoe UI" panose="020B0502040204020203" pitchFamily="34" charset="0"/>
                <a:cs typeface="Segoe UI" panose="020B0502040204020203" pitchFamily="34" charset="0"/>
              </a:rPr>
              <a:t>zapzap</a:t>
            </a:r>
            <a:r>
              <a:rPr lang="pt-BR" dirty="0">
                <a:latin typeface="Segoe UI" panose="020B0502040204020203" pitchFamily="34" charset="0"/>
                <a:cs typeface="Segoe UI" panose="020B0502040204020203" pitchFamily="34" charset="0"/>
              </a:rPr>
              <a:t>`.</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É possível acessar todos os recursos do seu dispositivo móvel, garantindo uma gama de possibilidades muito maior.</a:t>
            </a:r>
          </a:p>
          <a:p>
            <a:endParaRPr lang="pt-B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37193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2A665F-70FA-4C79-A7EC-047D0A15C711}"/>
              </a:ext>
            </a:extLst>
          </p:cNvPr>
          <p:cNvSpPr>
            <a:spLocks noGrp="1"/>
          </p:cNvSpPr>
          <p:nvPr>
            <p:ph type="title"/>
          </p:nvPr>
        </p:nvSpPr>
        <p:spPr>
          <a:xfrm>
            <a:off x="1069848" y="484632"/>
            <a:ext cx="10058400" cy="1133217"/>
          </a:xfrm>
        </p:spPr>
        <p:txBody>
          <a:bodyPr/>
          <a:lstStyle/>
          <a:p>
            <a:r>
              <a:rPr lang="pt-BR" dirty="0"/>
              <a:t>Na visão do desenvolvedor</a:t>
            </a:r>
          </a:p>
        </p:txBody>
      </p:sp>
      <p:pic>
        <p:nvPicPr>
          <p:cNvPr id="7" name="Espaço Reservado para Conteúdo 6" descr="Uma imagem contendo pessoa, mantendo, interior&#10;&#10;Descrição gerada com muito alta confiança">
            <a:extLst>
              <a:ext uri="{FF2B5EF4-FFF2-40B4-BE49-F238E27FC236}">
                <a16:creationId xmlns:a16="http://schemas.microsoft.com/office/drawing/2014/main" id="{FA4F0558-8218-4E9B-A60E-6501E31D13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013" y="1477108"/>
            <a:ext cx="8947973" cy="5039122"/>
          </a:xfrm>
        </p:spPr>
      </p:pic>
    </p:spTree>
    <p:extLst>
      <p:ext uri="{BB962C8B-B14F-4D97-AF65-F5344CB8AC3E}">
        <p14:creationId xmlns:p14="http://schemas.microsoft.com/office/powerpoint/2010/main" val="2783199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281353" y="484632"/>
            <a:ext cx="11760591" cy="1133153"/>
          </a:xfrm>
        </p:spPr>
        <p:txBody>
          <a:bodyPr>
            <a:normAutofit/>
          </a:bodyPr>
          <a:lstStyle/>
          <a:p>
            <a:pPr algn="ctr"/>
            <a:r>
              <a:rPr lang="pt-BR" sz="4000" dirty="0"/>
              <a:t>Quais são os problemas mais comuns?</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a:xfrm>
            <a:off x="1069848" y="1617785"/>
            <a:ext cx="10058400" cy="5064369"/>
          </a:xfrm>
        </p:spPr>
        <p:txBody>
          <a:bodyPr>
            <a:normAutofit/>
          </a:bodyPr>
          <a:lstStyle/>
          <a:p>
            <a:r>
              <a:rPr lang="pt-BR" dirty="0">
                <a:latin typeface="Segoe UI" panose="020B0502040204020203" pitchFamily="34" charset="0"/>
                <a:cs typeface="Segoe UI" panose="020B0502040204020203" pitchFamily="34" charset="0"/>
              </a:rPr>
              <a:t>Normalmente o desenvolvedor é cobrado para desenvolver o app nas plataformas mais utilizadas, logo, no mínimo, terá que desenvolver para ‘Android’ e ‘iOS’.</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O desenvolvimento não é tão simples, por exemplo, os códigos são muito verbosos, processos de build demorados (nativos).</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Necessita de uma equipe mais experimente e mais volumosa (nativos).</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É necessário possuir máquinas mais potentes para conseguir executar programas (ide) de desenvolvimento. (nativos) </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Aplicativos híbridos podem não garantir a performance equivalente a nativa.</a:t>
            </a:r>
          </a:p>
        </p:txBody>
      </p:sp>
    </p:spTree>
    <p:extLst>
      <p:ext uri="{BB962C8B-B14F-4D97-AF65-F5344CB8AC3E}">
        <p14:creationId xmlns:p14="http://schemas.microsoft.com/office/powerpoint/2010/main" val="86008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801858" y="484632"/>
            <a:ext cx="10326390" cy="1609344"/>
          </a:xfrm>
        </p:spPr>
        <p:txBody>
          <a:bodyPr/>
          <a:lstStyle/>
          <a:p>
            <a:r>
              <a:rPr lang="pt-BR" dirty="0"/>
              <a:t>Os benefícios dos apps</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a:xfrm>
            <a:off x="1069848" y="2067951"/>
            <a:ext cx="10058400" cy="4104249"/>
          </a:xfrm>
        </p:spPr>
        <p:txBody>
          <a:bodyPr/>
          <a:lstStyle/>
          <a:p>
            <a:r>
              <a:rPr lang="pt-BR" dirty="0">
                <a:latin typeface="Segoe UI" panose="020B0502040204020203" pitchFamily="34" charset="0"/>
                <a:cs typeface="Segoe UI" panose="020B0502040204020203" pitchFamily="34" charset="0"/>
              </a:rPr>
              <a:t>Existe muita documentação oficial, dúvidas resolvidas no ‘</a:t>
            </a:r>
            <a:r>
              <a:rPr lang="pt-BR" dirty="0" err="1">
                <a:latin typeface="Segoe UI" panose="020B0502040204020203" pitchFamily="34" charset="0"/>
                <a:cs typeface="Segoe UI" panose="020B0502040204020203" pitchFamily="34" charset="0"/>
              </a:rPr>
              <a:t>stackoverflow</a:t>
            </a:r>
            <a:r>
              <a:rPr lang="pt-BR" dirty="0">
                <a:latin typeface="Segoe UI" panose="020B0502040204020203" pitchFamily="34" charset="0"/>
                <a:cs typeface="Segoe UI" panose="020B0502040204020203" pitchFamily="34" charset="0"/>
              </a:rPr>
              <a:t>’, tecnologias já possuem maturidade suficiente para uso em produção.</a:t>
            </a:r>
          </a:p>
          <a:p>
            <a:pPr marL="0" indent="0">
              <a:buNone/>
            </a:pP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As linguagens estão se sofisticando, Java está sendo substituído por </a:t>
            </a:r>
            <a:r>
              <a:rPr lang="pt-BR" dirty="0" err="1">
                <a:latin typeface="Segoe UI" panose="020B0502040204020203" pitchFamily="34" charset="0"/>
                <a:cs typeface="Segoe UI" panose="020B0502040204020203" pitchFamily="34" charset="0"/>
              </a:rPr>
              <a:t>Kotlin</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Object</a:t>
            </a:r>
            <a:r>
              <a:rPr lang="pt-BR" dirty="0">
                <a:latin typeface="Segoe UI" panose="020B0502040204020203" pitchFamily="34" charset="0"/>
                <a:cs typeface="Segoe UI" panose="020B0502040204020203" pitchFamily="34" charset="0"/>
              </a:rPr>
              <a:t> C está sendo substituído por Swift.</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Todo dia surgem novas ideias que podem se tornar grandes produtos.</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Existem outras formas de desenvolver além das formas nativas</a:t>
            </a:r>
          </a:p>
          <a:p>
            <a:endParaRPr lang="pt-B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788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AA9FFD-759A-41CB-B17C-5A63C3F9B787}"/>
              </a:ext>
            </a:extLst>
          </p:cNvPr>
          <p:cNvSpPr>
            <a:spLocks noGrp="1"/>
          </p:cNvSpPr>
          <p:nvPr>
            <p:ph type="title"/>
          </p:nvPr>
        </p:nvSpPr>
        <p:spPr/>
        <p:txBody>
          <a:bodyPr/>
          <a:lstStyle/>
          <a:p>
            <a:r>
              <a:rPr lang="pt-BR" dirty="0"/>
              <a:t>Existem outros tipos de app?</a:t>
            </a:r>
          </a:p>
        </p:txBody>
      </p:sp>
      <p:sp>
        <p:nvSpPr>
          <p:cNvPr id="3" name="Espaço Reservado para Conteúdo 2">
            <a:extLst>
              <a:ext uri="{FF2B5EF4-FFF2-40B4-BE49-F238E27FC236}">
                <a16:creationId xmlns:a16="http://schemas.microsoft.com/office/drawing/2014/main" id="{15C4330C-0A60-4F98-9A3D-0958687C6B1D}"/>
              </a:ext>
            </a:extLst>
          </p:cNvPr>
          <p:cNvSpPr>
            <a:spLocks noGrp="1"/>
          </p:cNvSpPr>
          <p:nvPr>
            <p:ph idx="1"/>
          </p:nvPr>
        </p:nvSpPr>
        <p:spPr/>
        <p:txBody>
          <a:bodyPr/>
          <a:lstStyle/>
          <a:p>
            <a:r>
              <a:rPr lang="pt-BR" dirty="0">
                <a:latin typeface="Segoe UI" panose="020B0502040204020203" pitchFamily="34" charset="0"/>
                <a:cs typeface="Segoe UI" panose="020B0502040204020203" pitchFamily="34" charset="0"/>
              </a:rPr>
              <a:t>Sim! Existem por exemplo tecnologias que interpretam uma linguagem X, convertendo para código nativo, podemos citar como exemplo </a:t>
            </a:r>
            <a:r>
              <a:rPr lang="pt-BR" b="1" i="1" dirty="0" err="1">
                <a:latin typeface="Segoe UI" panose="020B0502040204020203" pitchFamily="34" charset="0"/>
                <a:cs typeface="Segoe UI" panose="020B0502040204020203" pitchFamily="34" charset="0"/>
              </a:rPr>
              <a:t>React</a:t>
            </a:r>
            <a:r>
              <a:rPr lang="pt-BR" b="1" i="1" dirty="0">
                <a:latin typeface="Segoe UI" panose="020B0502040204020203" pitchFamily="34" charset="0"/>
                <a:cs typeface="Segoe UI" panose="020B0502040204020203" pitchFamily="34" charset="0"/>
              </a:rPr>
              <a:t> </a:t>
            </a:r>
            <a:r>
              <a:rPr lang="pt-BR" b="1" i="1" dirty="0" err="1">
                <a:latin typeface="Segoe UI" panose="020B0502040204020203" pitchFamily="34" charset="0"/>
                <a:cs typeface="Segoe UI" panose="020B0502040204020203" pitchFamily="34" charset="0"/>
              </a:rPr>
              <a:t>Native</a:t>
            </a:r>
            <a:r>
              <a:rPr lang="pt-BR" dirty="0">
                <a:latin typeface="Segoe UI" panose="020B0502040204020203" pitchFamily="34" charset="0"/>
                <a:cs typeface="Segoe UI" panose="020B0502040204020203" pitchFamily="34" charset="0"/>
              </a:rPr>
              <a:t>, </a:t>
            </a:r>
            <a:r>
              <a:rPr lang="pt-BR" b="1" i="1" dirty="0" err="1">
                <a:latin typeface="Segoe UI" panose="020B0502040204020203" pitchFamily="34" charset="0"/>
                <a:cs typeface="Segoe UI" panose="020B0502040204020203" pitchFamily="34" charset="0"/>
              </a:rPr>
              <a:t>Flutter</a:t>
            </a:r>
            <a:r>
              <a:rPr lang="pt-BR" dirty="0">
                <a:latin typeface="Segoe UI" panose="020B0502040204020203" pitchFamily="34" charset="0"/>
                <a:cs typeface="Segoe UI" panose="020B0502040204020203" pitchFamily="34" charset="0"/>
              </a:rPr>
              <a:t>, </a:t>
            </a:r>
            <a:r>
              <a:rPr lang="pt-BR" b="1" i="1" dirty="0" err="1">
                <a:latin typeface="Segoe UI" panose="020B0502040204020203" pitchFamily="34" charset="0"/>
                <a:cs typeface="Segoe UI" panose="020B0502040204020203" pitchFamily="34" charset="0"/>
              </a:rPr>
              <a:t>Nativescript</a:t>
            </a:r>
            <a:r>
              <a:rPr lang="pt-BR" dirty="0">
                <a:latin typeface="Segoe UI" panose="020B0502040204020203" pitchFamily="34" charset="0"/>
                <a:cs typeface="Segoe UI" panose="020B0502040204020203" pitchFamily="34" charset="0"/>
              </a:rPr>
              <a:t>... Etc.</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Também existe o que é chamado </a:t>
            </a:r>
            <a:r>
              <a:rPr lang="pt-BR" b="1" i="1" dirty="0">
                <a:latin typeface="Segoe UI" panose="020B0502040204020203" pitchFamily="34" charset="0"/>
                <a:cs typeface="Segoe UI" panose="020B0502040204020203" pitchFamily="34" charset="0"/>
              </a:rPr>
              <a:t>Apache </a:t>
            </a:r>
            <a:r>
              <a:rPr lang="pt-BR" b="1" i="1" dirty="0" err="1">
                <a:latin typeface="Segoe UI" panose="020B0502040204020203" pitchFamily="34" charset="0"/>
                <a:cs typeface="Segoe UI" panose="020B0502040204020203" pitchFamily="34" charset="0"/>
              </a:rPr>
              <a:t>Cordova</a:t>
            </a:r>
            <a:r>
              <a:rPr lang="pt-BR" b="1" i="1"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a:t>
            </a:r>
            <a:r>
              <a:rPr lang="pt-BR" b="1" i="1" dirty="0" err="1">
                <a:latin typeface="Segoe UI" panose="020B0502040204020203" pitchFamily="34" charset="0"/>
                <a:cs typeface="Segoe UI" panose="020B0502040204020203" pitchFamily="34" charset="0"/>
              </a:rPr>
              <a:t>Phonegap</a:t>
            </a:r>
            <a:r>
              <a:rPr lang="pt-BR" dirty="0">
                <a:latin typeface="Segoe UI" panose="020B0502040204020203" pitchFamily="34" charset="0"/>
                <a:cs typeface="Segoe UI" panose="020B0502040204020203" pitchFamily="34" charset="0"/>
              </a:rPr>
              <a:t>), permite que desenvolvedores utilizem HTML 5 + </a:t>
            </a:r>
            <a:r>
              <a:rPr lang="pt-BR" dirty="0" err="1">
                <a:latin typeface="Segoe UI" panose="020B0502040204020203" pitchFamily="34" charset="0"/>
                <a:cs typeface="Segoe UI" panose="020B0502040204020203" pitchFamily="34" charset="0"/>
              </a:rPr>
              <a:t>Javascript</a:t>
            </a:r>
            <a:r>
              <a:rPr lang="pt-BR" dirty="0">
                <a:latin typeface="Segoe UI" panose="020B0502040204020203" pitchFamily="34" charset="0"/>
                <a:cs typeface="Segoe UI" panose="020B0502040204020203" pitchFamily="34" charset="0"/>
              </a:rPr>
              <a:t> para transformar em aplicativos.</a:t>
            </a:r>
          </a:p>
        </p:txBody>
      </p:sp>
    </p:spTree>
    <p:extLst>
      <p:ext uri="{BB962C8B-B14F-4D97-AF65-F5344CB8AC3E}">
        <p14:creationId xmlns:p14="http://schemas.microsoft.com/office/powerpoint/2010/main" val="1178022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77334" y="609600"/>
            <a:ext cx="8324776" cy="1320800"/>
          </a:xfrm>
        </p:spPr>
        <p:txBody>
          <a:bodyPr>
            <a:normAutofit/>
          </a:bodyPr>
          <a:lstStyle/>
          <a:p>
            <a:r>
              <a:rPr lang="pt-BR" dirty="0"/>
              <a:t>Sobre PWA</a:t>
            </a:r>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p:txBody>
          <a:bodyPr>
            <a:normAutofit/>
          </a:bodyPr>
          <a:lstStyle/>
          <a:p>
            <a:r>
              <a:rPr lang="pt-BR" sz="2800" dirty="0">
                <a:latin typeface="Segoe UI" panose="020B0502040204020203" pitchFamily="34" charset="0"/>
                <a:cs typeface="Segoe UI" panose="020B0502040204020203" pitchFamily="34" charset="0"/>
              </a:rPr>
              <a:t>Você já deve ter ouvido que </a:t>
            </a:r>
            <a:r>
              <a:rPr lang="pt-BR" sz="2800" b="1" i="1" dirty="0">
                <a:latin typeface="Segoe UI" panose="020B0502040204020203" pitchFamily="34" charset="0"/>
                <a:cs typeface="Segoe UI" panose="020B0502040204020203" pitchFamily="34" charset="0"/>
              </a:rPr>
              <a:t>P.W.A</a:t>
            </a:r>
            <a:r>
              <a:rPr lang="pt-BR" sz="2800" dirty="0">
                <a:latin typeface="Segoe UI" panose="020B0502040204020203" pitchFamily="34" charset="0"/>
                <a:cs typeface="Segoe UI" panose="020B0502040204020203" pitchFamily="34" charset="0"/>
              </a:rPr>
              <a:t>. será o futuro! Pois bem, mas você já refletiu como isso poderá refletir em nossas vidas?</a:t>
            </a:r>
          </a:p>
          <a:p>
            <a:endParaRPr lang="pt-BR" sz="2800" b="1" i="1" dirty="0">
              <a:latin typeface="Segoe UI" panose="020B0502040204020203" pitchFamily="34" charset="0"/>
              <a:cs typeface="Segoe UI" panose="020B0502040204020203" pitchFamily="34" charset="0"/>
            </a:endParaRPr>
          </a:p>
          <a:p>
            <a:r>
              <a:rPr lang="pt-BR" sz="2800" b="1" i="1" dirty="0" err="1">
                <a:latin typeface="Segoe UI" panose="020B0502040204020203" pitchFamily="34" charset="0"/>
                <a:cs typeface="Segoe UI" panose="020B0502040204020203" pitchFamily="34" charset="0"/>
              </a:rPr>
              <a:t>Progressive</a:t>
            </a:r>
            <a:r>
              <a:rPr lang="pt-BR" sz="2800" b="1" i="1" dirty="0">
                <a:latin typeface="Segoe UI" panose="020B0502040204020203" pitchFamily="34" charset="0"/>
                <a:cs typeface="Segoe UI" panose="020B0502040204020203" pitchFamily="34" charset="0"/>
              </a:rPr>
              <a:t> Web Apps </a:t>
            </a:r>
            <a:r>
              <a:rPr lang="pt-BR" sz="2800" dirty="0">
                <a:latin typeface="Segoe UI" panose="020B0502040204020203" pitchFamily="34" charset="0"/>
                <a:cs typeface="Segoe UI" panose="020B0502040204020203" pitchFamily="34" charset="0"/>
              </a:rPr>
              <a:t>utiliza o que é de mais moderno na web para entregar uma experiência próxima de aplicativos.</a:t>
            </a:r>
          </a:p>
          <a:p>
            <a:endParaRPr lang="pt-BR" sz="2800" dirty="0">
              <a:latin typeface="Segoe UI" panose="020B0502040204020203" pitchFamily="34" charset="0"/>
              <a:cs typeface="Segoe UI" panose="020B0502040204020203" pitchFamily="34" charset="0"/>
            </a:endParaRPr>
          </a:p>
          <a:p>
            <a:r>
              <a:rPr lang="pt-BR" sz="2800" dirty="0">
                <a:latin typeface="Segoe UI" panose="020B0502040204020203" pitchFamily="34" charset="0"/>
                <a:cs typeface="Segoe UI" panose="020B0502040204020203" pitchFamily="34" charset="0"/>
              </a:rPr>
              <a:t>Podemos dizer que sua base é HTML  5 + </a:t>
            </a:r>
            <a:r>
              <a:rPr lang="pt-BR" sz="2800" dirty="0" err="1">
                <a:latin typeface="Segoe UI" panose="020B0502040204020203" pitchFamily="34" charset="0"/>
                <a:cs typeface="Segoe UI" panose="020B0502040204020203" pitchFamily="34" charset="0"/>
              </a:rPr>
              <a:t>Javascript</a:t>
            </a:r>
            <a:endParaRPr lang="pt-BR"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407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267287" y="484632"/>
            <a:ext cx="11774658" cy="1609344"/>
          </a:xfrm>
        </p:spPr>
        <p:txBody>
          <a:bodyPr>
            <a:normAutofit/>
          </a:bodyPr>
          <a:lstStyle/>
          <a:p>
            <a:pPr algn="ctr"/>
            <a:r>
              <a:rPr lang="pt-BR" sz="4000" dirty="0"/>
              <a:t>Não é a mesma coisa que o </a:t>
            </a:r>
            <a:r>
              <a:rPr lang="pt-BR" sz="4000" dirty="0" err="1"/>
              <a:t>Cordova</a:t>
            </a:r>
            <a:r>
              <a:rPr lang="pt-BR" sz="4000" dirty="0"/>
              <a:t>?</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a:xfrm>
            <a:off x="6355080" y="2121408"/>
            <a:ext cx="4773168" cy="4527967"/>
          </a:xfrm>
        </p:spPr>
        <p:txBody>
          <a:bodyPr>
            <a:normAutofit/>
          </a:bodyPr>
          <a:lstStyle/>
          <a:p>
            <a:r>
              <a:rPr lang="pt-BR" dirty="0">
                <a:latin typeface="Segoe UI" panose="020B0502040204020203" pitchFamily="34" charset="0"/>
                <a:cs typeface="Segoe UI" panose="020B0502040204020203" pitchFamily="34" charset="0"/>
              </a:rPr>
              <a:t>Ué, se isso é HTML + </a:t>
            </a:r>
            <a:r>
              <a:rPr lang="pt-BR" dirty="0" err="1">
                <a:latin typeface="Segoe UI" panose="020B0502040204020203" pitchFamily="34" charset="0"/>
                <a:cs typeface="Segoe UI" panose="020B0502040204020203" pitchFamily="34" charset="0"/>
              </a:rPr>
              <a:t>Javascript</a:t>
            </a:r>
            <a:r>
              <a:rPr lang="pt-BR" dirty="0">
                <a:latin typeface="Segoe UI" panose="020B0502040204020203" pitchFamily="34" charset="0"/>
                <a:cs typeface="Segoe UI" panose="020B0502040204020203" pitchFamily="34" charset="0"/>
              </a:rPr>
              <a:t> não dá na mesma?</a:t>
            </a:r>
          </a:p>
          <a:p>
            <a:endParaRPr lang="pt-BR" dirty="0">
              <a:latin typeface="Segoe UI" panose="020B0502040204020203" pitchFamily="34" charset="0"/>
              <a:cs typeface="Segoe UI" panose="020B0502040204020203" pitchFamily="34" charset="0"/>
            </a:endParaRPr>
          </a:p>
          <a:p>
            <a:r>
              <a:rPr lang="pt-BR" dirty="0" err="1">
                <a:latin typeface="Segoe UI" panose="020B0502040204020203" pitchFamily="34" charset="0"/>
                <a:cs typeface="Segoe UI" panose="020B0502040204020203" pitchFamily="34" charset="0"/>
              </a:rPr>
              <a:t>Ehhhhhh</a:t>
            </a:r>
            <a:r>
              <a:rPr lang="pt-BR" dirty="0">
                <a:latin typeface="Segoe UI" panose="020B0502040204020203" pitchFamily="34" charset="0"/>
                <a:cs typeface="Segoe UI" panose="020B0502040204020203" pitchFamily="34" charset="0"/>
              </a:rPr>
              <a:t>....</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De jeito nenhum, o </a:t>
            </a:r>
            <a:r>
              <a:rPr lang="pt-BR" b="1" i="1" dirty="0" err="1">
                <a:latin typeface="Segoe UI" panose="020B0502040204020203" pitchFamily="34" charset="0"/>
                <a:cs typeface="Segoe UI" panose="020B0502040204020203" pitchFamily="34" charset="0"/>
              </a:rPr>
              <a:t>cordova</a:t>
            </a:r>
            <a:r>
              <a:rPr lang="pt-BR" dirty="0">
                <a:latin typeface="Segoe UI" panose="020B0502040204020203" pitchFamily="34" charset="0"/>
                <a:cs typeface="Segoe UI" panose="020B0502040204020203" pitchFamily="34" charset="0"/>
              </a:rPr>
              <a:t> trabalha utilizando um container de HTML.</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Agora o PWA é totalmente isento, ele acessa diretamente as APIS nativas do dispositivo móvel usando apenas </a:t>
            </a:r>
            <a:r>
              <a:rPr lang="pt-BR" dirty="0" err="1">
                <a:latin typeface="Segoe UI" panose="020B0502040204020203" pitchFamily="34" charset="0"/>
                <a:cs typeface="Segoe UI" panose="020B0502040204020203" pitchFamily="34" charset="0"/>
              </a:rPr>
              <a:t>Javascript</a:t>
            </a:r>
            <a:r>
              <a:rPr lang="pt-BR" dirty="0">
                <a:latin typeface="Segoe UI" panose="020B0502040204020203" pitchFamily="34" charset="0"/>
                <a:cs typeface="Segoe UI" panose="020B0502040204020203" pitchFamily="34" charset="0"/>
              </a:rPr>
              <a:t>.</a:t>
            </a:r>
          </a:p>
        </p:txBody>
      </p:sp>
      <p:pic>
        <p:nvPicPr>
          <p:cNvPr id="6" name="Imagem 5" descr="Uma imagem contendo pessoa, homem, interior, parede&#10;&#10;Descrição gerada com muito alta confiança">
            <a:extLst>
              <a:ext uri="{FF2B5EF4-FFF2-40B4-BE49-F238E27FC236}">
                <a16:creationId xmlns:a16="http://schemas.microsoft.com/office/drawing/2014/main" id="{2F3D6B21-F72B-4094-AC0A-491078640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268" y="2329557"/>
            <a:ext cx="4572000" cy="2571750"/>
          </a:xfrm>
          <a:prstGeom prst="rect">
            <a:avLst/>
          </a:prstGeom>
        </p:spPr>
      </p:pic>
    </p:spTree>
    <p:extLst>
      <p:ext uri="{BB962C8B-B14F-4D97-AF65-F5344CB8AC3E}">
        <p14:creationId xmlns:p14="http://schemas.microsoft.com/office/powerpoint/2010/main" val="1963135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AAE712D-310C-44EF-8BFF-B36FD8EC11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DC3EAD1A-B027-4B9A-A24A-89A37D87AB6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82762"/>
            <a:ext cx="10222992" cy="80683"/>
          </a:xfrm>
          <a:prstGeom prst="rect">
            <a:avLst/>
          </a:prstGeom>
          <a:blipFill dpi="0" rotWithShape="1">
            <a:blip r:embed="rId3">
              <a:alphaModFix amt="8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D3682928-914B-4805-ADFF-96BEED05AE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9" name="Group 48">
            <a:extLst>
              <a:ext uri="{FF2B5EF4-FFF2-40B4-BE49-F238E27FC236}">
                <a16:creationId xmlns:a16="http://schemas.microsoft.com/office/drawing/2014/main" id="{304F2F8D-5ED2-45AD-9D95-F658D371F94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0" name="Oval 49">
              <a:extLst>
                <a:ext uri="{FF2B5EF4-FFF2-40B4-BE49-F238E27FC236}">
                  <a16:creationId xmlns:a16="http://schemas.microsoft.com/office/drawing/2014/main" id="{9D7D6E82-EF4C-4C68-A720-4D319C114CD0}"/>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51" name="Oval 50">
              <a:extLst>
                <a:ext uri="{FF2B5EF4-FFF2-40B4-BE49-F238E27FC236}">
                  <a16:creationId xmlns:a16="http://schemas.microsoft.com/office/drawing/2014/main" id="{817B5F2D-49B3-40B6-AE99-D0FE877D5154}"/>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53" name="Rectangle 52">
            <a:extLst>
              <a:ext uri="{FF2B5EF4-FFF2-40B4-BE49-F238E27FC236}">
                <a16:creationId xmlns:a16="http://schemas.microsoft.com/office/drawing/2014/main" id="{B7449383-5E0D-4B52-9C5D-0A10DA801D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7476D5DE-D2F6-4BA9-BBCD-19633CDDB1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F0AE980-BBE8-4470-A863-4F76EF7F95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F4CDE4A-E060-42C0-A8FD-A50B23D83E2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F886B6C-7A18-4E7D-A525-E95385CEC2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0545" y="5257800"/>
            <a:ext cx="1080904" cy="1080902"/>
          </a:xfrm>
          <a:prstGeom prst="ellipse">
            <a:avLst/>
          </a:prstGeom>
          <a:blipFill dpi="0" rotWithShape="1">
            <a:blip r:embed="rId5">
              <a:duotone>
                <a:schemeClr val="accent2">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3" name="Oval 62">
            <a:extLst>
              <a:ext uri="{FF2B5EF4-FFF2-40B4-BE49-F238E27FC236}">
                <a16:creationId xmlns:a16="http://schemas.microsoft.com/office/drawing/2014/main" id="{26952603-7F9B-487D-AE20-CAECCB0E717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18636"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7" name="Imagem 6">
            <a:extLst>
              <a:ext uri="{FF2B5EF4-FFF2-40B4-BE49-F238E27FC236}">
                <a16:creationId xmlns:a16="http://schemas.microsoft.com/office/drawing/2014/main" id="{6F3E0647-8117-49A1-8275-C26206DD3DC6}"/>
              </a:ext>
            </a:extLst>
          </p:cNvPr>
          <p:cNvPicPr>
            <a:picLocks noChangeAspect="1"/>
          </p:cNvPicPr>
          <p:nvPr/>
        </p:nvPicPr>
        <p:blipFill rotWithShape="1">
          <a:blip r:embed="rId7"/>
          <a:srcRect l="27916" r="-1" b="-1"/>
          <a:stretch/>
        </p:blipFill>
        <p:spPr>
          <a:xfrm>
            <a:off x="920837" y="1110053"/>
            <a:ext cx="4161302" cy="2742097"/>
          </a:xfrm>
          <a:prstGeom prst="rect">
            <a:avLst/>
          </a:prstGeom>
        </p:spPr>
      </p:pic>
      <p:pic>
        <p:nvPicPr>
          <p:cNvPr id="6" name="Imagem 5" descr="Uma imagem contendo chão, pessoa, homem, ao ar livre&#10;&#10;Descrição gerada com muito alta confiança">
            <a:extLst>
              <a:ext uri="{FF2B5EF4-FFF2-40B4-BE49-F238E27FC236}">
                <a16:creationId xmlns:a16="http://schemas.microsoft.com/office/drawing/2014/main" id="{B23F784E-F1C0-4D82-ACC7-729A6902BE09}"/>
              </a:ext>
            </a:extLst>
          </p:cNvPr>
          <p:cNvPicPr>
            <a:picLocks noChangeAspect="1"/>
          </p:cNvPicPr>
          <p:nvPr/>
        </p:nvPicPr>
        <p:blipFill rotWithShape="1">
          <a:blip r:embed="rId8"/>
          <a:srcRect l="24487" r="22988" b="2"/>
          <a:stretch/>
        </p:blipFill>
        <p:spPr>
          <a:xfrm>
            <a:off x="5236124" y="3292249"/>
            <a:ext cx="2494292" cy="2398104"/>
          </a:xfrm>
          <a:prstGeom prst="rect">
            <a:avLst/>
          </a:prstGeom>
        </p:spPr>
      </p:pic>
      <p:sp>
        <p:nvSpPr>
          <p:cNvPr id="65" name="Rectangle 64">
            <a:extLst>
              <a:ext uri="{FF2B5EF4-FFF2-40B4-BE49-F238E27FC236}">
                <a16:creationId xmlns:a16="http://schemas.microsoft.com/office/drawing/2014/main" id="{8B2A3A64-9F3B-4A5D-BB4E-5D59A9FFEA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6125" y="1110053"/>
            <a:ext cx="2494292" cy="2027394"/>
          </a:xfrm>
          <a:prstGeom prst="rect">
            <a:avLst/>
          </a:prstGeom>
          <a:blipFill dpi="0" rotWithShape="1">
            <a:blip r:embed="rId5">
              <a:duotone>
                <a:schemeClr val="accent2">
                  <a:shade val="45000"/>
                  <a:satMod val="135000"/>
                </a:schemeClr>
                <a:prstClr val="white"/>
              </a:duotone>
              <a:extLst/>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sp>
        <p:nvSpPr>
          <p:cNvPr id="67" name="Rectangle 66">
            <a:extLst>
              <a:ext uri="{FF2B5EF4-FFF2-40B4-BE49-F238E27FC236}">
                <a16:creationId xmlns:a16="http://schemas.microsoft.com/office/drawing/2014/main" id="{4ACCBAB9-728F-4D75-8F2E-87DAD10F011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5" y="4007514"/>
            <a:ext cx="4157330" cy="1682840"/>
          </a:xfrm>
          <a:prstGeom prst="rect">
            <a:avLst/>
          </a:prstGeom>
          <a:blipFill dpi="0" rotWithShape="1">
            <a:blip r:embed="rId5">
              <a:duotone>
                <a:schemeClr val="bg2">
                  <a:shade val="45000"/>
                  <a:satMod val="135000"/>
                </a:schemeClr>
                <a:prstClr val="white"/>
              </a:duotone>
              <a:extLst/>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8123722" y="1432223"/>
            <a:ext cx="2894797" cy="3357976"/>
          </a:xfrm>
        </p:spPr>
        <p:txBody>
          <a:bodyPr vert="horz" lIns="91440" tIns="45720" rIns="91440" bIns="45720" rtlCol="0" anchor="ctr">
            <a:normAutofit/>
          </a:bodyPr>
          <a:lstStyle/>
          <a:p>
            <a:pPr>
              <a:lnSpc>
                <a:spcPct val="85000"/>
              </a:lnSpc>
            </a:pPr>
            <a:r>
              <a:rPr lang="en-US" sz="6100">
                <a:blipFill dpi="0" rotWithShape="1">
                  <a:blip r:embed="rId5">
                    <a:extLst/>
                  </a:blip>
                  <a:srcRect/>
                  <a:tile tx="6350" ty="-127000" sx="65000" sy="64000" flip="none" algn="tl"/>
                </a:blipFill>
              </a:rPr>
              <a:t>O que é um P.W.A?</a:t>
            </a:r>
          </a:p>
        </p:txBody>
      </p:sp>
    </p:spTree>
    <p:extLst>
      <p:ext uri="{BB962C8B-B14F-4D97-AF65-F5344CB8AC3E}">
        <p14:creationId xmlns:p14="http://schemas.microsoft.com/office/powerpoint/2010/main" val="125187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Progressivo</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Para qualquer usuário, independente do navegador. </a:t>
            </a:r>
          </a:p>
          <a:p>
            <a:r>
              <a:rPr lang="pt-BR" sz="3200" dirty="0">
                <a:latin typeface="Segoe UI" panose="020B0502040204020203" pitchFamily="34" charset="0"/>
                <a:cs typeface="Segoe UI" panose="020B0502040204020203" pitchFamily="34" charset="0"/>
              </a:rPr>
              <a:t>Caso um navegador não possua total suporte, é aplicado </a:t>
            </a:r>
            <a:r>
              <a:rPr lang="pt-BR" sz="3200" b="1" i="1" dirty="0" err="1">
                <a:latin typeface="Segoe UI" panose="020B0502040204020203" pitchFamily="34" charset="0"/>
                <a:cs typeface="Segoe UI" panose="020B0502040204020203" pitchFamily="34" charset="0"/>
              </a:rPr>
              <a:t>polyfills</a:t>
            </a:r>
            <a:r>
              <a:rPr lang="pt-BR" sz="3200" b="1" i="1" dirty="0">
                <a:latin typeface="Segoe UI" panose="020B0502040204020203" pitchFamily="34" charset="0"/>
                <a:cs typeface="Segoe UI" panose="020B0502040204020203" pitchFamily="34" charset="0"/>
              </a:rPr>
              <a:t> </a:t>
            </a:r>
            <a:r>
              <a:rPr lang="pt-BR" sz="3200" dirty="0">
                <a:latin typeface="Segoe UI" panose="020B0502040204020203" pitchFamily="34" charset="0"/>
                <a:cs typeface="Segoe UI" panose="020B0502040204020203" pitchFamily="34" charset="0"/>
              </a:rPr>
              <a:t>fornecendo as funcionalidades necessárias.</a:t>
            </a:r>
            <a:endParaRPr lang="pt-BR" sz="3200" b="1" i="1" dirty="0">
              <a:latin typeface="Segoe UI" panose="020B0502040204020203" pitchFamily="34" charset="0"/>
              <a:cs typeface="Segoe UI" panose="020B0502040204020203" pitchFamily="34" charset="0"/>
            </a:endParaRPr>
          </a:p>
        </p:txBody>
      </p:sp>
      <p:pic>
        <p:nvPicPr>
          <p:cNvPr id="5" name="Imagem 4" descr="Uma imagem contendo gráficos vetoriais&#10;&#10;Descrição gerada com muito alta confiança">
            <a:extLst>
              <a:ext uri="{FF2B5EF4-FFF2-40B4-BE49-F238E27FC236}">
                <a16:creationId xmlns:a16="http://schemas.microsoft.com/office/drawing/2014/main" id="{DB55CF13-311C-4E01-BABE-DC99D15AC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308" y="3195027"/>
            <a:ext cx="2885460" cy="2885460"/>
          </a:xfrm>
          <a:prstGeom prst="rect">
            <a:avLst/>
          </a:prstGeom>
        </p:spPr>
      </p:pic>
      <p:pic>
        <p:nvPicPr>
          <p:cNvPr id="7" name="Imagem 6" descr="Uma imagem contendo gráficos vetoriais&#10;&#10;Descrição gerada com alta confiança">
            <a:extLst>
              <a:ext uri="{FF2B5EF4-FFF2-40B4-BE49-F238E27FC236}">
                <a16:creationId xmlns:a16="http://schemas.microsoft.com/office/drawing/2014/main" id="{3F309EA0-B81D-490B-9949-137FD1CA8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704" y="2977345"/>
            <a:ext cx="3586405" cy="3586405"/>
          </a:xfrm>
          <a:prstGeom prst="rect">
            <a:avLst/>
          </a:prstGeom>
        </p:spPr>
      </p:pic>
    </p:spTree>
    <p:extLst>
      <p:ext uri="{BB962C8B-B14F-4D97-AF65-F5344CB8AC3E}">
        <p14:creationId xmlns:p14="http://schemas.microsoft.com/office/powerpoint/2010/main" val="802950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descr="Uma imagem contendo homem, céu, pessoa, ao ar livre&#10;&#10;Descrição gerada com muito alta confiança">
            <a:extLst>
              <a:ext uri="{FF2B5EF4-FFF2-40B4-BE49-F238E27FC236}">
                <a16:creationId xmlns:a16="http://schemas.microsoft.com/office/drawing/2014/main" id="{3DB46469-C770-4114-9508-667271BED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79" y="895725"/>
            <a:ext cx="4053240" cy="5066550"/>
          </a:xfrm>
          <a:prstGeom prst="rect">
            <a:avLst/>
          </a:prstGeom>
        </p:spPr>
      </p:pic>
      <p:sp>
        <p:nvSpPr>
          <p:cNvPr id="2" name="Título 1">
            <a:extLst>
              <a:ext uri="{FF2B5EF4-FFF2-40B4-BE49-F238E27FC236}">
                <a16:creationId xmlns:a16="http://schemas.microsoft.com/office/drawing/2014/main" id="{931AA9E2-CDA6-4D62-9A63-C57C15C64C1E}"/>
              </a:ext>
            </a:extLst>
          </p:cNvPr>
          <p:cNvSpPr>
            <a:spLocks noGrp="1"/>
          </p:cNvSpPr>
          <p:nvPr>
            <p:ph type="title"/>
          </p:nvPr>
        </p:nvSpPr>
        <p:spPr>
          <a:xfrm>
            <a:off x="4970109" y="484632"/>
            <a:ext cx="6730277" cy="1609344"/>
          </a:xfrm>
          <a:ln>
            <a:noFill/>
          </a:ln>
        </p:spPr>
        <p:txBody>
          <a:bodyPr>
            <a:normAutofit/>
          </a:bodyPr>
          <a:lstStyle/>
          <a:p>
            <a:r>
              <a:rPr lang="pt-BR" sz="4400" dirty="0"/>
              <a:t>Quem sou eu?</a:t>
            </a:r>
          </a:p>
        </p:txBody>
      </p:sp>
      <p:sp>
        <p:nvSpPr>
          <p:cNvPr id="3" name="Espaço Reservado para Conteúdo 2">
            <a:extLst>
              <a:ext uri="{FF2B5EF4-FFF2-40B4-BE49-F238E27FC236}">
                <a16:creationId xmlns:a16="http://schemas.microsoft.com/office/drawing/2014/main" id="{37AF8354-334A-42FA-A2BA-B762EF62C2C0}"/>
              </a:ext>
            </a:extLst>
          </p:cNvPr>
          <p:cNvSpPr>
            <a:spLocks noGrp="1"/>
          </p:cNvSpPr>
          <p:nvPr>
            <p:ph idx="1"/>
          </p:nvPr>
        </p:nvSpPr>
        <p:spPr>
          <a:xfrm>
            <a:off x="4970109" y="1749643"/>
            <a:ext cx="6730276" cy="4050792"/>
          </a:xfrm>
        </p:spPr>
        <p:txBody>
          <a:bodyPr>
            <a:normAutofit/>
          </a:bodyPr>
          <a:lstStyle/>
          <a:p>
            <a:r>
              <a:rPr lang="pt-BR" dirty="0">
                <a:latin typeface="Segoe UI" panose="020B0502040204020203" pitchFamily="34" charset="0"/>
                <a:cs typeface="Segoe UI" panose="020B0502040204020203" pitchFamily="34" charset="0"/>
              </a:rPr>
              <a:t>Antonio Carlos</a:t>
            </a:r>
          </a:p>
          <a:p>
            <a:r>
              <a:rPr lang="pt-BR" dirty="0">
                <a:latin typeface="Segoe UI" panose="020B0502040204020203" pitchFamily="34" charset="0"/>
                <a:cs typeface="Segoe UI" panose="020B0502040204020203" pitchFamily="34" charset="0"/>
              </a:rPr>
              <a:t>22 Anos</a:t>
            </a:r>
          </a:p>
          <a:p>
            <a:r>
              <a:rPr lang="pt-BR" dirty="0">
                <a:latin typeface="Segoe UI" panose="020B0502040204020203" pitchFamily="34" charset="0"/>
                <a:cs typeface="Segoe UI" panose="020B0502040204020203" pitchFamily="34" charset="0"/>
              </a:rPr>
              <a:t>Desde os 13 anos programando</a:t>
            </a:r>
          </a:p>
          <a:p>
            <a:r>
              <a:rPr lang="pt-BR" dirty="0">
                <a:latin typeface="Segoe UI" panose="020B0502040204020203" pitchFamily="34" charset="0"/>
                <a:cs typeface="Segoe UI" panose="020B0502040204020203" pitchFamily="34" charset="0"/>
              </a:rPr>
              <a:t>Desenvolvedor em </a:t>
            </a:r>
            <a:r>
              <a:rPr lang="pt-BR" i="1" dirty="0" err="1">
                <a:latin typeface="Segoe UI" panose="020B0502040204020203" pitchFamily="34" charset="0"/>
                <a:cs typeface="Segoe UI" panose="020B0502040204020203" pitchFamily="34" charset="0"/>
              </a:rPr>
              <a:t>Luizalabs</a:t>
            </a:r>
            <a:endParaRPr lang="pt-BR" i="1"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Adora cappuccino</a:t>
            </a:r>
          </a:p>
          <a:p>
            <a:r>
              <a:rPr lang="pt-BR" dirty="0">
                <a:latin typeface="Segoe UI" panose="020B0502040204020203" pitchFamily="34" charset="0"/>
                <a:cs typeface="Segoe UI" panose="020B0502040204020203" pitchFamily="34" charset="0"/>
              </a:rPr>
              <a:t>Jogador profissional de Counter-Strike</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Redes Sociais</a:t>
            </a:r>
          </a:p>
          <a:p>
            <a:pPr marL="0" indent="0">
              <a:buNone/>
            </a:pPr>
            <a:r>
              <a:rPr lang="pt-BR" dirty="0">
                <a:latin typeface="Segoe UI" panose="020B0502040204020203" pitchFamily="34" charset="0"/>
                <a:cs typeface="Segoe UI" panose="020B0502040204020203" pitchFamily="34" charset="0"/>
              </a:rPr>
              <a:t>		</a:t>
            </a:r>
          </a:p>
        </p:txBody>
      </p:sp>
      <p:pic>
        <p:nvPicPr>
          <p:cNvPr id="7" name="Imagem 6">
            <a:extLst>
              <a:ext uri="{FF2B5EF4-FFF2-40B4-BE49-F238E27FC236}">
                <a16:creationId xmlns:a16="http://schemas.microsoft.com/office/drawing/2014/main" id="{5C17B17A-897D-446A-9F2E-0176416F2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681" y="5259242"/>
            <a:ext cx="1554981" cy="816365"/>
          </a:xfrm>
          <a:prstGeom prst="rect">
            <a:avLst/>
          </a:prstGeom>
        </p:spPr>
      </p:pic>
      <p:pic>
        <p:nvPicPr>
          <p:cNvPr id="9" name="Imagem 8" descr="Uma imagem contendo machado&#10;&#10;Descrição gerada com muito alta confiança">
            <a:extLst>
              <a:ext uri="{FF2B5EF4-FFF2-40B4-BE49-F238E27FC236}">
                <a16:creationId xmlns:a16="http://schemas.microsoft.com/office/drawing/2014/main" id="{AEBF123A-3CA1-4EBB-B1D6-D28944B94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482" y="5351102"/>
            <a:ext cx="899385" cy="724505"/>
          </a:xfrm>
          <a:prstGeom prst="rect">
            <a:avLst/>
          </a:prstGeom>
        </p:spPr>
      </p:pic>
      <p:sp>
        <p:nvSpPr>
          <p:cNvPr id="11" name="CaixaDeTexto 10">
            <a:extLst>
              <a:ext uri="{FF2B5EF4-FFF2-40B4-BE49-F238E27FC236}">
                <a16:creationId xmlns:a16="http://schemas.microsoft.com/office/drawing/2014/main" id="{50931D72-A441-492D-AAEE-29923E30CF15}"/>
              </a:ext>
            </a:extLst>
          </p:cNvPr>
          <p:cNvSpPr txBox="1"/>
          <p:nvPr/>
        </p:nvSpPr>
        <p:spPr>
          <a:xfrm>
            <a:off x="4863371" y="6252996"/>
            <a:ext cx="1111202" cy="923330"/>
          </a:xfrm>
          <a:prstGeom prst="rect">
            <a:avLst/>
          </a:prstGeom>
          <a:noFill/>
        </p:spPr>
        <p:txBody>
          <a:bodyPr wrap="none" rtlCol="0">
            <a:spAutoFit/>
          </a:bodyPr>
          <a:lstStyle/>
          <a:p>
            <a:r>
              <a:rPr lang="pt-BR" dirty="0">
                <a:latin typeface="Segoe UI" panose="020B0502040204020203" pitchFamily="34" charset="0"/>
                <a:cs typeface="Segoe UI" panose="020B0502040204020203" pitchFamily="34" charset="0"/>
              </a:rPr>
              <a:t>/</a:t>
            </a:r>
            <a:r>
              <a:rPr lang="pt-BR" dirty="0" err="1">
                <a:latin typeface="Segoe UI" panose="020B0502040204020203" pitchFamily="34" charset="0"/>
                <a:cs typeface="Segoe UI" panose="020B0502040204020203" pitchFamily="34" charset="0"/>
              </a:rPr>
              <a:t>juninmd</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		</a:t>
            </a:r>
          </a:p>
          <a:p>
            <a:endParaRPr lang="pt-BR" dirty="0">
              <a:latin typeface="Segoe UI" panose="020B0502040204020203" pitchFamily="34" charset="0"/>
              <a:cs typeface="Segoe UI" panose="020B0502040204020203" pitchFamily="34" charset="0"/>
            </a:endParaRPr>
          </a:p>
        </p:txBody>
      </p:sp>
      <p:sp>
        <p:nvSpPr>
          <p:cNvPr id="15" name="CaixaDeTexto 14">
            <a:extLst>
              <a:ext uri="{FF2B5EF4-FFF2-40B4-BE49-F238E27FC236}">
                <a16:creationId xmlns:a16="http://schemas.microsoft.com/office/drawing/2014/main" id="{0500D3B1-75B2-4D1B-BC28-08197AFFA61C}"/>
              </a:ext>
            </a:extLst>
          </p:cNvPr>
          <p:cNvSpPr txBox="1"/>
          <p:nvPr/>
        </p:nvSpPr>
        <p:spPr>
          <a:xfrm>
            <a:off x="6710832" y="6311471"/>
            <a:ext cx="1326905" cy="646331"/>
          </a:xfrm>
          <a:prstGeom prst="rect">
            <a:avLst/>
          </a:prstGeom>
          <a:noFill/>
        </p:spPr>
        <p:txBody>
          <a:bodyPr wrap="square" rtlCol="0">
            <a:spAutoFit/>
          </a:bodyPr>
          <a:lstStyle/>
          <a:p>
            <a:r>
              <a:rPr lang="pt-BR" dirty="0">
                <a:latin typeface="Segoe UI" panose="020B0502040204020203" pitchFamily="34" charset="0"/>
                <a:cs typeface="Segoe UI" panose="020B0502040204020203" pitchFamily="34" charset="0"/>
              </a:rPr>
              <a:t>@</a:t>
            </a:r>
            <a:r>
              <a:rPr lang="pt-BR" dirty="0" err="1">
                <a:latin typeface="Segoe UI" panose="020B0502040204020203" pitchFamily="34" charset="0"/>
                <a:cs typeface="Segoe UI" panose="020B0502040204020203" pitchFamily="34" charset="0"/>
              </a:rPr>
              <a:t>junin_md</a:t>
            </a:r>
            <a:endParaRPr lang="pt-BR" dirty="0">
              <a:latin typeface="Segoe UI" panose="020B0502040204020203" pitchFamily="34" charset="0"/>
              <a:cs typeface="Segoe UI" panose="020B0502040204020203" pitchFamily="34" charset="0"/>
            </a:endParaRPr>
          </a:p>
          <a:p>
            <a:endParaRPr lang="pt-BR" dirty="0">
              <a:latin typeface="Segoe UI" panose="020B0502040204020203" pitchFamily="34" charset="0"/>
              <a:cs typeface="Segoe UI" panose="020B0502040204020203" pitchFamily="34" charset="0"/>
            </a:endParaRPr>
          </a:p>
        </p:txBody>
      </p:sp>
      <p:sp>
        <p:nvSpPr>
          <p:cNvPr id="4" name="Retângulo 3">
            <a:extLst>
              <a:ext uri="{FF2B5EF4-FFF2-40B4-BE49-F238E27FC236}">
                <a16:creationId xmlns:a16="http://schemas.microsoft.com/office/drawing/2014/main" id="{F3D145F3-9B78-43D0-BAE2-94C48214DD57}"/>
              </a:ext>
            </a:extLst>
          </p:cNvPr>
          <p:cNvSpPr/>
          <p:nvPr/>
        </p:nvSpPr>
        <p:spPr>
          <a:xfrm>
            <a:off x="8773996" y="6265304"/>
            <a:ext cx="2059235" cy="369332"/>
          </a:xfrm>
          <a:prstGeom prst="rect">
            <a:avLst/>
          </a:prstGeom>
        </p:spPr>
        <p:txBody>
          <a:bodyPr wrap="square">
            <a:spAutoFit/>
          </a:bodyPr>
          <a:lstStyle/>
          <a:p>
            <a:r>
              <a:rPr lang="pt-BR" dirty="0" err="1"/>
              <a:t>antoniocarlosjr</a:t>
            </a:r>
            <a:endParaRPr lang="pt-BR" dirty="0"/>
          </a:p>
        </p:txBody>
      </p:sp>
      <p:pic>
        <p:nvPicPr>
          <p:cNvPr id="6" name="Imagem 5">
            <a:extLst>
              <a:ext uri="{FF2B5EF4-FFF2-40B4-BE49-F238E27FC236}">
                <a16:creationId xmlns:a16="http://schemas.microsoft.com/office/drawing/2014/main" id="{9606A7C6-5666-4DCB-B259-39902DE3328E}"/>
              </a:ext>
            </a:extLst>
          </p:cNvPr>
          <p:cNvPicPr>
            <a:picLocks noChangeAspect="1"/>
          </p:cNvPicPr>
          <p:nvPr/>
        </p:nvPicPr>
        <p:blipFill>
          <a:blip r:embed="rId5"/>
          <a:stretch>
            <a:fillRect/>
          </a:stretch>
        </p:blipFill>
        <p:spPr>
          <a:xfrm>
            <a:off x="9053556" y="5198080"/>
            <a:ext cx="1111202" cy="938687"/>
          </a:xfrm>
          <a:prstGeom prst="rect">
            <a:avLst/>
          </a:prstGeom>
        </p:spPr>
      </p:pic>
    </p:spTree>
    <p:extLst>
      <p:ext uri="{BB962C8B-B14F-4D97-AF65-F5344CB8AC3E}">
        <p14:creationId xmlns:p14="http://schemas.microsoft.com/office/powerpoint/2010/main" val="1845339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Responsivo</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Feito para qualquer dispositivo: desktop, tablet e mobile.</a:t>
            </a:r>
          </a:p>
        </p:txBody>
      </p:sp>
      <p:pic>
        <p:nvPicPr>
          <p:cNvPr id="5" name="Imagem 4">
            <a:extLst>
              <a:ext uri="{FF2B5EF4-FFF2-40B4-BE49-F238E27FC236}">
                <a16:creationId xmlns:a16="http://schemas.microsoft.com/office/drawing/2014/main" id="{6921A6D3-2044-49CA-B24F-AD8FEA5FB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391" y="2060493"/>
            <a:ext cx="8517646" cy="4797507"/>
          </a:xfrm>
          <a:prstGeom prst="rect">
            <a:avLst/>
          </a:prstGeom>
        </p:spPr>
      </p:pic>
    </p:spTree>
    <p:extLst>
      <p:ext uri="{BB962C8B-B14F-4D97-AF65-F5344CB8AC3E}">
        <p14:creationId xmlns:p14="http://schemas.microsoft.com/office/powerpoint/2010/main" val="1120175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Conexão</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8" y="1237957"/>
            <a:ext cx="5349606" cy="5325794"/>
          </a:xfrm>
        </p:spPr>
        <p:txBody>
          <a:bodyPr>
            <a:normAutofit/>
          </a:bodyPr>
          <a:lstStyle/>
          <a:p>
            <a:r>
              <a:rPr lang="pt-BR" sz="3200" dirty="0">
                <a:latin typeface="Segoe UI" panose="020B0502040204020203" pitchFamily="34" charset="0"/>
                <a:cs typeface="Segoe UI" panose="020B0502040204020203" pitchFamily="34" charset="0"/>
              </a:rPr>
              <a:t>Funciona mesmo se o usuário estiver offline.</a:t>
            </a:r>
          </a:p>
          <a:p>
            <a:endParaRPr lang="pt-BR" sz="3200" dirty="0">
              <a:latin typeface="Segoe UI" panose="020B0502040204020203" pitchFamily="34" charset="0"/>
              <a:cs typeface="Segoe UI" panose="020B0502040204020203" pitchFamily="34" charset="0"/>
            </a:endParaRPr>
          </a:p>
          <a:p>
            <a:r>
              <a:rPr lang="pt-BR" sz="3200" dirty="0">
                <a:latin typeface="Segoe UI" panose="020B0502040204020203" pitchFamily="34" charset="0"/>
                <a:cs typeface="Segoe UI" panose="020B0502040204020203" pitchFamily="34" charset="0"/>
              </a:rPr>
              <a:t>Normalmente é utilizado alguns recursos de cache além de bancos de dados que sincronizam os registros no momento em que você estiver conectado.</a:t>
            </a:r>
          </a:p>
          <a:p>
            <a:endParaRPr lang="pt-BR" sz="3200" dirty="0">
              <a:latin typeface="Segoe UI" panose="020B0502040204020203" pitchFamily="34" charset="0"/>
              <a:cs typeface="Segoe UI" panose="020B0502040204020203" pitchFamily="34" charset="0"/>
            </a:endParaRPr>
          </a:p>
        </p:txBody>
      </p:sp>
      <p:pic>
        <p:nvPicPr>
          <p:cNvPr id="5" name="Imagem 4">
            <a:extLst>
              <a:ext uri="{FF2B5EF4-FFF2-40B4-BE49-F238E27FC236}">
                <a16:creationId xmlns:a16="http://schemas.microsoft.com/office/drawing/2014/main" id="{8A44625A-407B-44B3-81D6-217F75177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0" y="535061"/>
            <a:ext cx="5760739" cy="5607119"/>
          </a:xfrm>
          <a:prstGeom prst="rect">
            <a:avLst/>
          </a:prstGeom>
        </p:spPr>
      </p:pic>
    </p:spTree>
    <p:extLst>
      <p:ext uri="{BB962C8B-B14F-4D97-AF65-F5344CB8AC3E}">
        <p14:creationId xmlns:p14="http://schemas.microsoft.com/office/powerpoint/2010/main" val="3682943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Aparência</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O usuário se sente em um aplicativo nativo.</a:t>
            </a:r>
          </a:p>
          <a:p>
            <a:endParaRPr lang="pt-BR" sz="3200" dirty="0">
              <a:latin typeface="Segoe UI" panose="020B0502040204020203" pitchFamily="34" charset="0"/>
              <a:cs typeface="Segoe UI" panose="020B0502040204020203" pitchFamily="34" charset="0"/>
            </a:endParaRPr>
          </a:p>
        </p:txBody>
      </p:sp>
      <p:pic>
        <p:nvPicPr>
          <p:cNvPr id="5" name="Imagem 4">
            <a:extLst>
              <a:ext uri="{FF2B5EF4-FFF2-40B4-BE49-F238E27FC236}">
                <a16:creationId xmlns:a16="http://schemas.microsoft.com/office/drawing/2014/main" id="{F77DC251-9C63-4733-B059-CBFFD1606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837" y="1938641"/>
            <a:ext cx="8222418" cy="4625110"/>
          </a:xfrm>
          <a:prstGeom prst="rect">
            <a:avLst/>
          </a:prstGeom>
        </p:spPr>
      </p:pic>
    </p:spTree>
    <p:extLst>
      <p:ext uri="{BB962C8B-B14F-4D97-AF65-F5344CB8AC3E}">
        <p14:creationId xmlns:p14="http://schemas.microsoft.com/office/powerpoint/2010/main" val="3163280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Atualização</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Não é necessário baixar atualizações do aplicativo, ele sempre se mantem atualizado.</a:t>
            </a:r>
          </a:p>
          <a:p>
            <a:endParaRPr lang="pt-BR" sz="3200" dirty="0">
              <a:latin typeface="Segoe UI" panose="020B0502040204020203" pitchFamily="34" charset="0"/>
              <a:cs typeface="Segoe UI" panose="020B0502040204020203" pitchFamily="34" charset="0"/>
            </a:endParaRPr>
          </a:p>
        </p:txBody>
      </p:sp>
      <p:pic>
        <p:nvPicPr>
          <p:cNvPr id="9" name="Imagem 8" descr="Uma imagem contendo captura de tela&#10;&#10;Descrição gerada com muito alta confiança">
            <a:extLst>
              <a:ext uri="{FF2B5EF4-FFF2-40B4-BE49-F238E27FC236}">
                <a16:creationId xmlns:a16="http://schemas.microsoft.com/office/drawing/2014/main" id="{9EDDA2E0-B690-4700-A472-847E29F5D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607" y="2453698"/>
            <a:ext cx="7229475" cy="4019550"/>
          </a:xfrm>
          <a:prstGeom prst="rect">
            <a:avLst/>
          </a:prstGeom>
        </p:spPr>
      </p:pic>
    </p:spTree>
    <p:extLst>
      <p:ext uri="{BB962C8B-B14F-4D97-AF65-F5344CB8AC3E}">
        <p14:creationId xmlns:p14="http://schemas.microsoft.com/office/powerpoint/2010/main" val="3059743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Seguro</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Somente com https.</a:t>
            </a:r>
          </a:p>
          <a:p>
            <a:endParaRPr lang="pt-BR" sz="3200" dirty="0">
              <a:latin typeface="Segoe UI" panose="020B0502040204020203" pitchFamily="34" charset="0"/>
              <a:cs typeface="Segoe UI" panose="020B0502040204020203" pitchFamily="34" charset="0"/>
            </a:endParaRPr>
          </a:p>
        </p:txBody>
      </p:sp>
      <p:pic>
        <p:nvPicPr>
          <p:cNvPr id="5" name="Imagem 4" descr="Uma imagem contendo pessoa, edifício, ao ar livre, homem&#10;&#10;Descrição gerada com muito alta confiança">
            <a:extLst>
              <a:ext uri="{FF2B5EF4-FFF2-40B4-BE49-F238E27FC236}">
                <a16:creationId xmlns:a16="http://schemas.microsoft.com/office/drawing/2014/main" id="{A3D98FDD-8CA4-49F9-8C0F-5F7DCA3D6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084" y="2041093"/>
            <a:ext cx="8688533" cy="4274198"/>
          </a:xfrm>
          <a:prstGeom prst="rect">
            <a:avLst/>
          </a:prstGeom>
        </p:spPr>
      </p:pic>
    </p:spTree>
    <p:extLst>
      <p:ext uri="{BB962C8B-B14F-4D97-AF65-F5344CB8AC3E}">
        <p14:creationId xmlns:p14="http://schemas.microsoft.com/office/powerpoint/2010/main" val="2691089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descr="Uma imagem contendo pessoa, verde&#10;&#10;Descrição gerada com muito alta confiança">
            <a:extLst>
              <a:ext uri="{FF2B5EF4-FFF2-40B4-BE49-F238E27FC236}">
                <a16:creationId xmlns:a16="http://schemas.microsoft.com/office/drawing/2014/main" id="{6329F320-A5C5-421F-9AD7-89C56AA38898}"/>
              </a:ext>
            </a:extLst>
          </p:cNvPr>
          <p:cNvPicPr>
            <a:picLocks noChangeAspect="1"/>
          </p:cNvPicPr>
          <p:nvPr/>
        </p:nvPicPr>
        <p:blipFill rotWithShape="1">
          <a:blip r:embed="rId3">
            <a:extLst>
              <a:ext uri="{28A0092B-C50C-407E-A947-70E740481C1C}">
                <a14:useLocalDpi xmlns:a14="http://schemas.microsoft.com/office/drawing/2010/main" val="0"/>
              </a:ext>
            </a:extLst>
          </a:blip>
          <a:srcRect l="1275" r="31276"/>
          <a:stretch/>
        </p:blipFill>
        <p:spPr>
          <a:xfrm>
            <a:off x="5917766" y="947120"/>
            <a:ext cx="5951951" cy="4963760"/>
          </a:xfrm>
          <a:prstGeom prst="rect">
            <a:avLst/>
          </a:prstGeom>
        </p:spPr>
      </p:pic>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1069848" y="484632"/>
            <a:ext cx="10058400" cy="1609344"/>
          </a:xfrm>
        </p:spPr>
        <p:txBody>
          <a:bodyPr>
            <a:normAutofit/>
          </a:bodyPr>
          <a:lstStyle/>
          <a:p>
            <a:r>
              <a:rPr lang="pt-BR"/>
              <a:t>Linkável</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1069848" y="2121408"/>
            <a:ext cx="4759452" cy="4050792"/>
          </a:xfrm>
        </p:spPr>
        <p:txBody>
          <a:bodyPr>
            <a:normAutofit/>
          </a:bodyPr>
          <a:lstStyle/>
          <a:p>
            <a:r>
              <a:rPr lang="pt-BR" dirty="0">
                <a:latin typeface="Segoe UI" panose="020B0502040204020203" pitchFamily="34" charset="0"/>
                <a:cs typeface="Segoe UI" panose="020B0502040204020203" pitchFamily="34" charset="0"/>
              </a:rPr>
              <a:t>É possível adicionar um ícone na tela principal do *smartphone *com apenas um clique.</a:t>
            </a:r>
          </a:p>
          <a:p>
            <a:r>
              <a:rPr lang="pt-BR" dirty="0">
                <a:latin typeface="Segoe UI" panose="020B0502040204020203" pitchFamily="34" charset="0"/>
                <a:cs typeface="Segoe UI" panose="020B0502040204020203" pitchFamily="34" charset="0"/>
              </a:rPr>
              <a:t>Compartilhe facilmente por URL, não requer instalação complexa.</a:t>
            </a:r>
          </a:p>
        </p:txBody>
      </p:sp>
    </p:spTree>
    <p:extLst>
      <p:ext uri="{BB962C8B-B14F-4D97-AF65-F5344CB8AC3E}">
        <p14:creationId xmlns:p14="http://schemas.microsoft.com/office/powerpoint/2010/main" val="2234604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descr="Uma imagem contendo pessoa, mantendo, mão, telefone celular&#10;&#10;Descrição gerada com muito alta confiança">
            <a:extLst>
              <a:ext uri="{FF2B5EF4-FFF2-40B4-BE49-F238E27FC236}">
                <a16:creationId xmlns:a16="http://schemas.microsoft.com/office/drawing/2014/main" id="{8CE0DAF9-E1D4-42F6-BE13-7AE1A57DE6C4}"/>
              </a:ext>
            </a:extLst>
          </p:cNvPr>
          <p:cNvPicPr>
            <a:picLocks noChangeAspect="1"/>
          </p:cNvPicPr>
          <p:nvPr/>
        </p:nvPicPr>
        <p:blipFill rotWithShape="1">
          <a:blip r:embed="rId3">
            <a:extLst>
              <a:ext uri="{28A0092B-C50C-407E-A947-70E740481C1C}">
                <a14:useLocalDpi xmlns:a14="http://schemas.microsoft.com/office/drawing/2010/main" val="0"/>
              </a:ext>
            </a:extLst>
          </a:blip>
          <a:srcRect l="28533" r="2292"/>
          <a:stretch/>
        </p:blipFill>
        <p:spPr>
          <a:xfrm>
            <a:off x="498763" y="634949"/>
            <a:ext cx="5153998" cy="5588101"/>
          </a:xfrm>
          <a:prstGeom prst="rect">
            <a:avLst/>
          </a:prstGeom>
        </p:spPr>
      </p:pic>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253018" y="484632"/>
            <a:ext cx="5290052" cy="1609344"/>
          </a:xfrm>
        </p:spPr>
        <p:txBody>
          <a:bodyPr>
            <a:normAutofit/>
          </a:bodyPr>
          <a:lstStyle/>
          <a:p>
            <a:r>
              <a:rPr lang="pt-BR" sz="3600" dirty="0" err="1">
                <a:latin typeface="Segoe UI" panose="020B0502040204020203" pitchFamily="34" charset="0"/>
                <a:cs typeface="Segoe UI" panose="020B0502040204020203" pitchFamily="34" charset="0"/>
              </a:rPr>
              <a:t>Engajável</a:t>
            </a:r>
            <a:endParaRPr lang="pt-BR" sz="3600"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179127" y="2121408"/>
            <a:ext cx="5363941" cy="4092579"/>
          </a:xfrm>
        </p:spPr>
        <p:txBody>
          <a:bodyPr>
            <a:normAutofit/>
          </a:bodyPr>
          <a:lstStyle/>
          <a:p>
            <a:r>
              <a:rPr lang="pt-BR" sz="1600" dirty="0">
                <a:latin typeface="Segoe UI" panose="020B0502040204020203" pitchFamily="34" charset="0"/>
                <a:cs typeface="Segoe UI" panose="020B0502040204020203" pitchFamily="34" charset="0"/>
              </a:rPr>
              <a:t>Através de </a:t>
            </a:r>
            <a:r>
              <a:rPr lang="pt-BR" sz="1600" b="1" i="1" dirty="0" err="1">
                <a:latin typeface="Segoe UI" panose="020B0502040204020203" pitchFamily="34" charset="0"/>
                <a:cs typeface="Segoe UI" panose="020B0502040204020203" pitchFamily="34" charset="0"/>
              </a:rPr>
              <a:t>push</a:t>
            </a:r>
            <a:r>
              <a:rPr lang="pt-BR" sz="1600" b="1" i="1" dirty="0">
                <a:latin typeface="Segoe UI" panose="020B0502040204020203" pitchFamily="34" charset="0"/>
                <a:cs typeface="Segoe UI" panose="020B0502040204020203" pitchFamily="34" charset="0"/>
              </a:rPr>
              <a:t> </a:t>
            </a:r>
            <a:r>
              <a:rPr lang="pt-BR" sz="1600" b="1" i="1" dirty="0" err="1">
                <a:latin typeface="Segoe UI" panose="020B0502040204020203" pitchFamily="34" charset="0"/>
                <a:cs typeface="Segoe UI" panose="020B0502040204020203" pitchFamily="34" charset="0"/>
              </a:rPr>
              <a:t>notifications</a:t>
            </a:r>
            <a:r>
              <a:rPr lang="pt-BR" sz="1600" dirty="0">
                <a:latin typeface="Segoe UI" panose="020B0502040204020203" pitchFamily="34" charset="0"/>
                <a:cs typeface="Segoe UI" panose="020B0502040204020203" pitchFamily="34" charset="0"/>
              </a:rPr>
              <a:t>, o usuário pode ser constantemente engajado.</a:t>
            </a:r>
          </a:p>
          <a:p>
            <a:endParaRPr lang="pt-BR" sz="1600" dirty="0">
              <a:latin typeface="Segoe UI" panose="020B0502040204020203" pitchFamily="34" charset="0"/>
              <a:cs typeface="Segoe UI" panose="020B0502040204020203" pitchFamily="34" charset="0"/>
            </a:endParaRPr>
          </a:p>
          <a:p>
            <a:r>
              <a:rPr lang="pt-BR" sz="1600" dirty="0">
                <a:latin typeface="Segoe UI" panose="020B0502040204020203" pitchFamily="34" charset="0"/>
                <a:cs typeface="Segoe UI" panose="020B0502040204020203" pitchFamily="34" charset="0"/>
              </a:rPr>
              <a:t>As notificações funcionam exatamente iguais a dos apps nativos.</a:t>
            </a:r>
          </a:p>
          <a:p>
            <a:endParaRPr lang="pt-BR" sz="1600" dirty="0">
              <a:latin typeface="Segoe UI" panose="020B0502040204020203" pitchFamily="34" charset="0"/>
              <a:cs typeface="Segoe UI" panose="020B0502040204020203" pitchFamily="34" charset="0"/>
            </a:endParaRPr>
          </a:p>
          <a:p>
            <a:r>
              <a:rPr lang="pt-BR" sz="1600" dirty="0">
                <a:latin typeface="Segoe UI" panose="020B0502040204020203" pitchFamily="34" charset="0"/>
                <a:cs typeface="Segoe UI" panose="020B0502040204020203" pitchFamily="34" charset="0"/>
              </a:rPr>
              <a:t>Podendo ser implementado via </a:t>
            </a:r>
            <a:r>
              <a:rPr lang="pt-BR" sz="1600" b="1" i="1" dirty="0" err="1">
                <a:latin typeface="Segoe UI" panose="020B0502040204020203" pitchFamily="34" charset="0"/>
                <a:cs typeface="Segoe UI" panose="020B0502040204020203" pitchFamily="34" charset="0"/>
              </a:rPr>
              <a:t>firebase</a:t>
            </a:r>
            <a:r>
              <a:rPr lang="pt-BR" sz="1600" dirty="0">
                <a:latin typeface="Segoe UI" panose="020B0502040204020203" pitchFamily="34" charset="0"/>
                <a:cs typeface="Segoe UI" panose="020B0502040204020203" pitchFamily="34" charset="0"/>
              </a:rPr>
              <a:t> e </a:t>
            </a:r>
            <a:r>
              <a:rPr lang="pt-BR" sz="1600" b="1" i="1" dirty="0" err="1">
                <a:latin typeface="Segoe UI" panose="020B0502040204020203" pitchFamily="34" charset="0"/>
                <a:cs typeface="Segoe UI" panose="020B0502040204020203" pitchFamily="34" charset="0"/>
              </a:rPr>
              <a:t>one</a:t>
            </a:r>
            <a:r>
              <a:rPr lang="pt-BR" sz="1600" b="1" i="1" dirty="0">
                <a:latin typeface="Segoe UI" panose="020B0502040204020203" pitchFamily="34" charset="0"/>
                <a:cs typeface="Segoe UI" panose="020B0502040204020203" pitchFamily="34" charset="0"/>
              </a:rPr>
              <a:t> </a:t>
            </a:r>
            <a:r>
              <a:rPr lang="pt-BR" sz="1600" b="1" i="1" dirty="0" err="1">
                <a:latin typeface="Segoe UI" panose="020B0502040204020203" pitchFamily="34" charset="0"/>
                <a:cs typeface="Segoe UI" panose="020B0502040204020203" pitchFamily="34" charset="0"/>
              </a:rPr>
              <a:t>signal</a:t>
            </a:r>
            <a:r>
              <a:rPr lang="pt-BR" sz="1600" b="1" i="1" dirty="0">
                <a:latin typeface="Segoe UI" panose="020B0502040204020203" pitchFamily="34" charset="0"/>
                <a:cs typeface="Segoe UI" panose="020B0502040204020203" pitchFamily="34" charset="0"/>
              </a:rPr>
              <a:t> </a:t>
            </a:r>
            <a:r>
              <a:rPr lang="pt-BR" sz="1600" dirty="0">
                <a:latin typeface="Segoe UI" panose="020B0502040204020203" pitchFamily="34" charset="0"/>
                <a:cs typeface="Segoe UI" panose="020B0502040204020203" pitchFamily="34" charset="0"/>
              </a:rPr>
              <a:t>como exemplo.</a:t>
            </a:r>
          </a:p>
          <a:p>
            <a:endParaRPr lang="pt-BR"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8587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288A6F5-8D1F-4A9E-A403-66331D0DD2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024FCB-4926-410B-85FF-191ADB1EE6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7D6E4A-46B6-44CC-AC6E-2DD00DABA6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2AFD3B47-DA6C-4208-B8BE-7ECBC7ECB57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2" name="Oval 21">
              <a:extLst>
                <a:ext uri="{FF2B5EF4-FFF2-40B4-BE49-F238E27FC236}">
                  <a16:creationId xmlns:a16="http://schemas.microsoft.com/office/drawing/2014/main" id="{380E4DF5-9537-49C7-A006-BCEC784A200B}"/>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830DD2DF-8124-4BFB-9ADA-DC59BF103CDE}"/>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5" name="Rectangle 24">
            <a:extLst>
              <a:ext uri="{FF2B5EF4-FFF2-40B4-BE49-F238E27FC236}">
                <a16:creationId xmlns:a16="http://schemas.microsoft.com/office/drawing/2014/main" id="{60102DA6-E584-4517-A6D6-1C8C7C6448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1F4AA2CF-EC8D-47BA-A8D6-B9C5A83E64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A4B542-4D09-4111-9DB2-C5D5DD11C1E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1" y="822325"/>
            <a:ext cx="5149596" cy="484622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m 9" descr="Uma imagem contendo pessoa, homem, mantendo, jogo esportivo&#10;&#10;Descrição gerada com muito alta confiança">
            <a:extLst>
              <a:ext uri="{FF2B5EF4-FFF2-40B4-BE49-F238E27FC236}">
                <a16:creationId xmlns:a16="http://schemas.microsoft.com/office/drawing/2014/main" id="{E9F1410E-3208-4FF1-BCD0-D633C5B0B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17" y="1054100"/>
            <a:ext cx="5081364" cy="4382677"/>
          </a:xfrm>
          <a:prstGeom prst="rect">
            <a:avLst/>
          </a:prstGeom>
        </p:spPr>
      </p:pic>
      <p:sp>
        <p:nvSpPr>
          <p:cNvPr id="31" name="Rectangle 30">
            <a:extLst>
              <a:ext uri="{FF2B5EF4-FFF2-40B4-BE49-F238E27FC236}">
                <a16:creationId xmlns:a16="http://schemas.microsoft.com/office/drawing/2014/main" id="{0EF8BFD3-A2B2-4B18-84FD-D155AA7CBF0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5756954"/>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BB3C14EE-4DCC-429A-8150-FDF72C7A0F3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34" name="Oval 33">
              <a:extLst>
                <a:ext uri="{FF2B5EF4-FFF2-40B4-BE49-F238E27FC236}">
                  <a16:creationId xmlns:a16="http://schemas.microsoft.com/office/drawing/2014/main" id="{9D936C92-9CCE-4328-8312-FE39E32B5EEA}"/>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2">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5" name="Oval 34">
              <a:extLst>
                <a:ext uri="{FF2B5EF4-FFF2-40B4-BE49-F238E27FC236}">
                  <a16:creationId xmlns:a16="http://schemas.microsoft.com/office/drawing/2014/main" id="{EB4FE00C-716C-4971-8BBE-F1177202D27F}"/>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6713220" y="1054100"/>
            <a:ext cx="4615180" cy="3736099"/>
          </a:xfrm>
        </p:spPr>
        <p:txBody>
          <a:bodyPr vert="horz" lIns="91440" tIns="45720" rIns="91440" bIns="45720" rtlCol="0" anchor="ctr">
            <a:normAutofit/>
          </a:bodyPr>
          <a:lstStyle/>
          <a:p>
            <a:pPr>
              <a:lnSpc>
                <a:spcPct val="85000"/>
              </a:lnSpc>
            </a:pPr>
            <a:r>
              <a:rPr lang="en-US" sz="6200" b="1" kern="1200" cap="none" baseline="0">
                <a:blipFill dpi="0" rotWithShape="1">
                  <a:blip r:embed="rId4">
                    <a:extLst/>
                  </a:blip>
                  <a:srcRect/>
                  <a:tile tx="6350" ty="-127000" sx="65000" sy="64000" flip="none" algn="tl"/>
                </a:blipFill>
                <a:latin typeface="+mj-lt"/>
                <a:ea typeface="+mj-ea"/>
                <a:cs typeface="+mj-cs"/>
              </a:rPr>
              <a:t>Existem alternativas ao P.W.A?</a:t>
            </a:r>
          </a:p>
        </p:txBody>
      </p:sp>
    </p:spTree>
    <p:extLst>
      <p:ext uri="{BB962C8B-B14F-4D97-AF65-F5344CB8AC3E}">
        <p14:creationId xmlns:p14="http://schemas.microsoft.com/office/powerpoint/2010/main" val="3666412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77334" y="609600"/>
            <a:ext cx="11026984" cy="1320800"/>
          </a:xfrm>
        </p:spPr>
        <p:txBody>
          <a:bodyPr>
            <a:normAutofit fontScale="90000"/>
          </a:bodyPr>
          <a:lstStyle/>
          <a:p>
            <a:r>
              <a:rPr lang="pt-BR" dirty="0"/>
              <a:t>Comparativo entre as tecnologias atuais</a:t>
            </a:r>
          </a:p>
        </p:txBody>
      </p:sp>
      <p:graphicFrame>
        <p:nvGraphicFramePr>
          <p:cNvPr id="4" name="Espaço Reservado para Conteúdo 3">
            <a:extLst>
              <a:ext uri="{FF2B5EF4-FFF2-40B4-BE49-F238E27FC236}">
                <a16:creationId xmlns:a16="http://schemas.microsoft.com/office/drawing/2014/main" id="{752ABC24-68C5-4548-8D15-06298C7DF373}"/>
              </a:ext>
            </a:extLst>
          </p:cNvPr>
          <p:cNvGraphicFramePr>
            <a:graphicFrameLocks noGrp="1"/>
          </p:cNvGraphicFramePr>
          <p:nvPr>
            <p:ph idx="1"/>
            <p:extLst>
              <p:ext uri="{D42A27DB-BD31-4B8C-83A1-F6EECF244321}">
                <p14:modId xmlns:p14="http://schemas.microsoft.com/office/powerpoint/2010/main" val="859125278"/>
              </p:ext>
            </p:extLst>
          </p:nvPr>
        </p:nvGraphicFramePr>
        <p:xfrm>
          <a:off x="663266" y="2120900"/>
          <a:ext cx="11026988" cy="3708400"/>
        </p:xfrm>
        <a:graphic>
          <a:graphicData uri="http://schemas.openxmlformats.org/drawingml/2006/table">
            <a:tbl>
              <a:tblPr firstRow="1" bandRow="1">
                <a:tableStyleId>{5C22544A-7EE6-4342-B048-85BDC9FD1C3A}</a:tableStyleId>
              </a:tblPr>
              <a:tblGrid>
                <a:gridCol w="1575284">
                  <a:extLst>
                    <a:ext uri="{9D8B030D-6E8A-4147-A177-3AD203B41FA5}">
                      <a16:colId xmlns:a16="http://schemas.microsoft.com/office/drawing/2014/main" val="1770728572"/>
                    </a:ext>
                  </a:extLst>
                </a:gridCol>
                <a:gridCol w="1575284">
                  <a:extLst>
                    <a:ext uri="{9D8B030D-6E8A-4147-A177-3AD203B41FA5}">
                      <a16:colId xmlns:a16="http://schemas.microsoft.com/office/drawing/2014/main" val="478940193"/>
                    </a:ext>
                  </a:extLst>
                </a:gridCol>
                <a:gridCol w="1575284">
                  <a:extLst>
                    <a:ext uri="{9D8B030D-6E8A-4147-A177-3AD203B41FA5}">
                      <a16:colId xmlns:a16="http://schemas.microsoft.com/office/drawing/2014/main" val="2312249660"/>
                    </a:ext>
                  </a:extLst>
                </a:gridCol>
                <a:gridCol w="1575284">
                  <a:extLst>
                    <a:ext uri="{9D8B030D-6E8A-4147-A177-3AD203B41FA5}">
                      <a16:colId xmlns:a16="http://schemas.microsoft.com/office/drawing/2014/main" val="190194902"/>
                    </a:ext>
                  </a:extLst>
                </a:gridCol>
                <a:gridCol w="1575284">
                  <a:extLst>
                    <a:ext uri="{9D8B030D-6E8A-4147-A177-3AD203B41FA5}">
                      <a16:colId xmlns:a16="http://schemas.microsoft.com/office/drawing/2014/main" val="423341824"/>
                    </a:ext>
                  </a:extLst>
                </a:gridCol>
                <a:gridCol w="1575284">
                  <a:extLst>
                    <a:ext uri="{9D8B030D-6E8A-4147-A177-3AD203B41FA5}">
                      <a16:colId xmlns:a16="http://schemas.microsoft.com/office/drawing/2014/main" val="1103240959"/>
                    </a:ext>
                  </a:extLst>
                </a:gridCol>
                <a:gridCol w="1575284">
                  <a:extLst>
                    <a:ext uri="{9D8B030D-6E8A-4147-A177-3AD203B41FA5}">
                      <a16:colId xmlns:a16="http://schemas.microsoft.com/office/drawing/2014/main" val="4153244207"/>
                    </a:ext>
                  </a:extLst>
                </a:gridCol>
              </a:tblGrid>
              <a:tr h="370840">
                <a:tc>
                  <a:txBody>
                    <a:bodyPr/>
                    <a:lstStyle/>
                    <a:p>
                      <a:pPr algn="ctr"/>
                      <a:r>
                        <a:rPr lang="pt-BR" b="0" dirty="0">
                          <a:latin typeface="Segoe UI" panose="020B0502040204020203" pitchFamily="34" charset="0"/>
                          <a:cs typeface="Segoe UI" panose="020B0502040204020203" pitchFamily="34" charset="0"/>
                        </a:rPr>
                        <a:t>Tecnologia</a:t>
                      </a:r>
                    </a:p>
                  </a:txBody>
                  <a:tcPr/>
                </a:tc>
                <a:tc>
                  <a:txBody>
                    <a:bodyPr/>
                    <a:lstStyle/>
                    <a:p>
                      <a:pPr algn="ctr"/>
                      <a:r>
                        <a:rPr lang="pt-BR" b="0" dirty="0">
                          <a:latin typeface="Segoe UI" panose="020B0502040204020203" pitchFamily="34" charset="0"/>
                          <a:cs typeface="Segoe UI" panose="020B0502040204020203" pitchFamily="34" charset="0"/>
                        </a:rPr>
                        <a:t>Performance</a:t>
                      </a:r>
                    </a:p>
                  </a:txBody>
                  <a:tcPr/>
                </a:tc>
                <a:tc>
                  <a:txBody>
                    <a:bodyPr/>
                    <a:lstStyle/>
                    <a:p>
                      <a:pPr algn="ctr"/>
                      <a:r>
                        <a:rPr lang="pt-BR" b="0" dirty="0">
                          <a:latin typeface="Segoe UI" panose="020B0502040204020203" pitchFamily="34" charset="0"/>
                          <a:cs typeface="Segoe UI" panose="020B0502040204020203" pitchFamily="34" charset="0"/>
                        </a:rPr>
                        <a:t>Simplicidade</a:t>
                      </a:r>
                    </a:p>
                  </a:txBody>
                  <a:tcPr/>
                </a:tc>
                <a:tc>
                  <a:txBody>
                    <a:bodyPr/>
                    <a:lstStyle/>
                    <a:p>
                      <a:pPr algn="ctr"/>
                      <a:r>
                        <a:rPr lang="pt-BR" b="0" dirty="0">
                          <a:latin typeface="Segoe UI" panose="020B0502040204020203" pitchFamily="34" charset="0"/>
                          <a:cs typeface="Segoe UI" panose="020B0502040204020203" pitchFamily="34" charset="0"/>
                        </a:rPr>
                        <a:t>Comunidade</a:t>
                      </a:r>
                    </a:p>
                  </a:txBody>
                  <a:tcPr/>
                </a:tc>
                <a:tc>
                  <a:txBody>
                    <a:bodyPr/>
                    <a:lstStyle/>
                    <a:p>
                      <a:pPr algn="ctr"/>
                      <a:r>
                        <a:rPr lang="pt-BR" b="0" dirty="0">
                          <a:latin typeface="Segoe UI" panose="020B0502040204020203" pitchFamily="34" charset="0"/>
                          <a:cs typeface="Segoe UI" panose="020B0502040204020203" pitchFamily="34" charset="0"/>
                        </a:rPr>
                        <a:t>Aceitação</a:t>
                      </a:r>
                    </a:p>
                  </a:txBody>
                  <a:tcPr/>
                </a:tc>
                <a:tc>
                  <a:txBody>
                    <a:bodyPr/>
                    <a:lstStyle/>
                    <a:p>
                      <a:pPr algn="ctr"/>
                      <a:r>
                        <a:rPr lang="pt-BR" b="0" dirty="0">
                          <a:latin typeface="Segoe UI" panose="020B0502040204020203" pitchFamily="34" charset="0"/>
                          <a:cs typeface="Segoe UI" panose="020B0502040204020203" pitchFamily="34" charset="0"/>
                        </a:rPr>
                        <a:t>Estabilidade</a:t>
                      </a:r>
                    </a:p>
                  </a:txBody>
                  <a:tcPr/>
                </a:tc>
                <a:tc>
                  <a:txBody>
                    <a:bodyPr/>
                    <a:lstStyle/>
                    <a:p>
                      <a:pPr algn="ctr"/>
                      <a:r>
                        <a:rPr lang="pt-BR" b="0" dirty="0">
                          <a:latin typeface="Segoe UI" panose="020B0502040204020203" pitchFamily="34" charset="0"/>
                          <a:cs typeface="Segoe UI" panose="020B0502040204020203" pitchFamily="34" charset="0"/>
                        </a:rPr>
                        <a:t>Média</a:t>
                      </a:r>
                    </a:p>
                  </a:txBody>
                  <a:tcPr/>
                </a:tc>
                <a:extLst>
                  <a:ext uri="{0D108BD9-81ED-4DB2-BD59-A6C34878D82A}">
                    <a16:rowId xmlns:a16="http://schemas.microsoft.com/office/drawing/2014/main" val="691664449"/>
                  </a:ext>
                </a:extLst>
              </a:tr>
              <a:tr h="370840">
                <a:tc>
                  <a:txBody>
                    <a:bodyPr/>
                    <a:lstStyle/>
                    <a:p>
                      <a:r>
                        <a:rPr lang="pt-BR" b="0" dirty="0" err="1">
                          <a:latin typeface="Segoe UI" panose="020B0502040204020203" pitchFamily="34" charset="0"/>
                          <a:cs typeface="Segoe UI" panose="020B0502040204020203" pitchFamily="34" charset="0"/>
                        </a:rPr>
                        <a:t>Cordova</a:t>
                      </a:r>
                      <a:endParaRPr lang="pt-BR" b="0" dirty="0">
                        <a:latin typeface="Segoe UI" panose="020B0502040204020203" pitchFamily="34" charset="0"/>
                        <a:cs typeface="Segoe UI" panose="020B0502040204020203" pitchFamily="34" charset="0"/>
                      </a:endParaRP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8</a:t>
                      </a:r>
                    </a:p>
                  </a:txBody>
                  <a:tcPr/>
                </a:tc>
                <a:tc>
                  <a:txBody>
                    <a:bodyPr/>
                    <a:lstStyle/>
                    <a:p>
                      <a:pPr algn="ctr"/>
                      <a:r>
                        <a:rPr lang="pt-BR" b="0" dirty="0">
                          <a:latin typeface="Segoe UI" panose="020B0502040204020203" pitchFamily="34" charset="0"/>
                          <a:cs typeface="Segoe UI" panose="020B0502040204020203" pitchFamily="34" charset="0"/>
                        </a:rPr>
                        <a:t>3</a:t>
                      </a:r>
                    </a:p>
                  </a:txBody>
                  <a:tcPr/>
                </a:tc>
                <a:tc>
                  <a:txBody>
                    <a:bodyPr/>
                    <a:lstStyle/>
                    <a:p>
                      <a:pPr algn="ctr"/>
                      <a:r>
                        <a:rPr lang="pt-BR" b="0" dirty="0">
                          <a:latin typeface="Segoe UI" panose="020B0502040204020203" pitchFamily="34" charset="0"/>
                          <a:cs typeface="Segoe UI" panose="020B0502040204020203" pitchFamily="34" charset="0"/>
                        </a:rPr>
                        <a:t>10</a:t>
                      </a:r>
                    </a:p>
                  </a:txBody>
                  <a:tcPr/>
                </a:tc>
                <a:tc>
                  <a:txBody>
                    <a:bodyPr/>
                    <a:lstStyle/>
                    <a:p>
                      <a:pPr algn="ctr"/>
                      <a:r>
                        <a:rPr lang="pt-BR" b="0" dirty="0">
                          <a:latin typeface="Segoe UI" panose="020B0502040204020203" pitchFamily="34" charset="0"/>
                          <a:cs typeface="Segoe UI" panose="020B0502040204020203" pitchFamily="34" charset="0"/>
                        </a:rPr>
                        <a:t>6,6</a:t>
                      </a:r>
                    </a:p>
                  </a:txBody>
                  <a:tcPr/>
                </a:tc>
                <a:extLst>
                  <a:ext uri="{0D108BD9-81ED-4DB2-BD59-A6C34878D82A}">
                    <a16:rowId xmlns:a16="http://schemas.microsoft.com/office/drawing/2014/main" val="2192493732"/>
                  </a:ext>
                </a:extLst>
              </a:tr>
              <a:tr h="370840">
                <a:tc>
                  <a:txBody>
                    <a:bodyPr/>
                    <a:lstStyle/>
                    <a:p>
                      <a:r>
                        <a:rPr lang="pt-BR" b="0" dirty="0">
                          <a:latin typeface="Segoe UI" panose="020B0502040204020203" pitchFamily="34" charset="0"/>
                          <a:cs typeface="Segoe UI" panose="020B0502040204020203" pitchFamily="34" charset="0"/>
                        </a:rPr>
                        <a:t>Java</a:t>
                      </a:r>
                    </a:p>
                  </a:txBody>
                  <a:tcPr/>
                </a:tc>
                <a:tc>
                  <a:txBody>
                    <a:bodyPr/>
                    <a:lstStyle/>
                    <a:p>
                      <a:pPr algn="ctr"/>
                      <a:r>
                        <a:rPr lang="pt-BR" b="0" dirty="0">
                          <a:latin typeface="Segoe UI" panose="020B0502040204020203" pitchFamily="34" charset="0"/>
                          <a:cs typeface="Segoe UI" panose="020B0502040204020203" pitchFamily="34" charset="0"/>
                        </a:rPr>
                        <a:t>10</a:t>
                      </a:r>
                    </a:p>
                  </a:txBody>
                  <a:tcPr/>
                </a:tc>
                <a:tc>
                  <a:txBody>
                    <a:bodyPr/>
                    <a:lstStyle/>
                    <a:p>
                      <a:pPr algn="ctr"/>
                      <a:r>
                        <a:rPr lang="pt-BR" b="0" dirty="0">
                          <a:latin typeface="Segoe UI" panose="020B0502040204020203" pitchFamily="34" charset="0"/>
                          <a:cs typeface="Segoe UI" panose="020B0502040204020203" pitchFamily="34" charset="0"/>
                        </a:rPr>
                        <a:t>8</a:t>
                      </a:r>
                    </a:p>
                  </a:txBody>
                  <a:tcPr/>
                </a:tc>
                <a:tc>
                  <a:txBody>
                    <a:bodyPr/>
                    <a:lstStyle/>
                    <a:p>
                      <a:pPr algn="ctr"/>
                      <a:r>
                        <a:rPr lang="pt-BR" b="0" dirty="0">
                          <a:latin typeface="Segoe UI" panose="020B0502040204020203" pitchFamily="34" charset="0"/>
                          <a:cs typeface="Segoe UI" panose="020B0502040204020203" pitchFamily="34" charset="0"/>
                        </a:rPr>
                        <a:t>8</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10</a:t>
                      </a:r>
                    </a:p>
                  </a:txBody>
                  <a:tcPr/>
                </a:tc>
                <a:tc>
                  <a:txBody>
                    <a:bodyPr/>
                    <a:lstStyle/>
                    <a:p>
                      <a:pPr algn="ctr"/>
                      <a:r>
                        <a:rPr lang="pt-BR" b="0" dirty="0">
                          <a:latin typeface="Segoe UI" panose="020B0502040204020203" pitchFamily="34" charset="0"/>
                          <a:cs typeface="Segoe UI" panose="020B0502040204020203" pitchFamily="34" charset="0"/>
                        </a:rPr>
                        <a:t>8,4</a:t>
                      </a:r>
                    </a:p>
                  </a:txBody>
                  <a:tcPr/>
                </a:tc>
                <a:extLst>
                  <a:ext uri="{0D108BD9-81ED-4DB2-BD59-A6C34878D82A}">
                    <a16:rowId xmlns:a16="http://schemas.microsoft.com/office/drawing/2014/main" val="1708372168"/>
                  </a:ext>
                </a:extLst>
              </a:tr>
              <a:tr h="370840">
                <a:tc>
                  <a:txBody>
                    <a:bodyPr/>
                    <a:lstStyle/>
                    <a:p>
                      <a:r>
                        <a:rPr lang="pt-BR" b="0" dirty="0" err="1">
                          <a:solidFill>
                            <a:schemeClr val="bg1">
                              <a:lumMod val="95000"/>
                            </a:schemeClr>
                          </a:solidFill>
                          <a:latin typeface="Segoe UI" panose="020B0502040204020203" pitchFamily="34" charset="0"/>
                          <a:cs typeface="Segoe UI" panose="020B0502040204020203" pitchFamily="34" charset="0"/>
                        </a:rPr>
                        <a:t>Kotlin</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8</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9</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8,8</a:t>
                      </a:r>
                    </a:p>
                  </a:txBody>
                  <a:tcPr>
                    <a:solidFill>
                      <a:srgbClr val="002060"/>
                    </a:solidFill>
                  </a:tcPr>
                </a:tc>
                <a:extLst>
                  <a:ext uri="{0D108BD9-81ED-4DB2-BD59-A6C34878D82A}">
                    <a16:rowId xmlns:a16="http://schemas.microsoft.com/office/drawing/2014/main" val="186619989"/>
                  </a:ext>
                </a:extLst>
              </a:tr>
              <a:tr h="370840">
                <a:tc>
                  <a:txBody>
                    <a:bodyPr/>
                    <a:lstStyle/>
                    <a:p>
                      <a:r>
                        <a:rPr lang="pt-BR" b="0" dirty="0" err="1">
                          <a:latin typeface="Segoe UI" panose="020B0502040204020203" pitchFamily="34" charset="0"/>
                          <a:cs typeface="Segoe UI" panose="020B0502040204020203" pitchFamily="34" charset="0"/>
                        </a:rPr>
                        <a:t>Futtler</a:t>
                      </a:r>
                      <a:endParaRPr lang="pt-BR" b="0" dirty="0">
                        <a:latin typeface="Segoe UI" panose="020B0502040204020203" pitchFamily="34" charset="0"/>
                        <a:cs typeface="Segoe UI" panose="020B0502040204020203" pitchFamily="34" charset="0"/>
                      </a:endParaRPr>
                    </a:p>
                  </a:txBody>
                  <a:tcPr/>
                </a:tc>
                <a:tc>
                  <a:txBody>
                    <a:bodyPr/>
                    <a:lstStyle/>
                    <a:p>
                      <a:pPr algn="ctr"/>
                      <a:r>
                        <a:rPr lang="pt-BR" b="0" dirty="0">
                          <a:latin typeface="Segoe UI" panose="020B0502040204020203" pitchFamily="34" charset="0"/>
                          <a:cs typeface="Segoe UI" panose="020B0502040204020203" pitchFamily="34" charset="0"/>
                        </a:rPr>
                        <a:t>9</a:t>
                      </a:r>
                    </a:p>
                  </a:txBody>
                  <a:tcPr/>
                </a:tc>
                <a:tc>
                  <a:txBody>
                    <a:bodyPr/>
                    <a:lstStyle/>
                    <a:p>
                      <a:pPr algn="ctr"/>
                      <a:r>
                        <a:rPr lang="pt-BR" b="0" dirty="0">
                          <a:latin typeface="Segoe UI" panose="020B0502040204020203" pitchFamily="34" charset="0"/>
                          <a:cs typeface="Segoe UI" panose="020B0502040204020203" pitchFamily="34" charset="0"/>
                        </a:rPr>
                        <a:t>7</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6,8</a:t>
                      </a:r>
                    </a:p>
                  </a:txBody>
                  <a:tcPr/>
                </a:tc>
                <a:extLst>
                  <a:ext uri="{0D108BD9-81ED-4DB2-BD59-A6C34878D82A}">
                    <a16:rowId xmlns:a16="http://schemas.microsoft.com/office/drawing/2014/main" val="2361564766"/>
                  </a:ext>
                </a:extLst>
              </a:tr>
              <a:tr h="370840">
                <a:tc>
                  <a:txBody>
                    <a:bodyPr/>
                    <a:lstStyle/>
                    <a:p>
                      <a:r>
                        <a:rPr lang="pt-BR" b="0" dirty="0" err="1">
                          <a:solidFill>
                            <a:schemeClr val="bg1">
                              <a:lumMod val="95000"/>
                            </a:schemeClr>
                          </a:solidFill>
                          <a:latin typeface="Segoe UI" panose="020B0502040204020203" pitchFamily="34" charset="0"/>
                          <a:cs typeface="Segoe UI" panose="020B0502040204020203" pitchFamily="34" charset="0"/>
                        </a:rPr>
                        <a:t>React</a:t>
                      </a:r>
                      <a:r>
                        <a:rPr lang="pt-BR" b="0" dirty="0">
                          <a:solidFill>
                            <a:schemeClr val="bg1">
                              <a:lumMod val="95000"/>
                            </a:schemeClr>
                          </a:solidFill>
                          <a:latin typeface="Segoe UI" panose="020B0502040204020203" pitchFamily="34" charset="0"/>
                          <a:cs typeface="Segoe UI" panose="020B0502040204020203" pitchFamily="34" charset="0"/>
                        </a:rPr>
                        <a:t> </a:t>
                      </a:r>
                      <a:r>
                        <a:rPr lang="pt-BR" b="0" dirty="0" err="1">
                          <a:solidFill>
                            <a:schemeClr val="bg1">
                              <a:lumMod val="95000"/>
                            </a:schemeClr>
                          </a:solidFill>
                          <a:latin typeface="Segoe UI" panose="020B0502040204020203" pitchFamily="34" charset="0"/>
                          <a:cs typeface="Segoe UI" panose="020B0502040204020203" pitchFamily="34" charset="0"/>
                        </a:rPr>
                        <a:t>Native</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9</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9</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8,4</a:t>
                      </a:r>
                    </a:p>
                  </a:txBody>
                  <a:tcPr>
                    <a:solidFill>
                      <a:srgbClr val="002060"/>
                    </a:solidFill>
                  </a:tcPr>
                </a:tc>
                <a:extLst>
                  <a:ext uri="{0D108BD9-81ED-4DB2-BD59-A6C34878D82A}">
                    <a16:rowId xmlns:a16="http://schemas.microsoft.com/office/drawing/2014/main" val="1467027046"/>
                  </a:ext>
                </a:extLst>
              </a:tr>
              <a:tr h="370840">
                <a:tc>
                  <a:txBody>
                    <a:bodyPr/>
                    <a:lstStyle/>
                    <a:p>
                      <a:r>
                        <a:rPr lang="pt-BR" b="0" dirty="0" err="1">
                          <a:latin typeface="Segoe UI" panose="020B0502040204020203" pitchFamily="34" charset="0"/>
                          <a:cs typeface="Segoe UI" panose="020B0502040204020203" pitchFamily="34" charset="0"/>
                        </a:rPr>
                        <a:t>Object</a:t>
                      </a:r>
                      <a:r>
                        <a:rPr lang="pt-BR" b="0" dirty="0">
                          <a:latin typeface="Segoe UI" panose="020B0502040204020203" pitchFamily="34" charset="0"/>
                          <a:cs typeface="Segoe UI" panose="020B0502040204020203" pitchFamily="34" charset="0"/>
                        </a:rPr>
                        <a:t> C</a:t>
                      </a:r>
                    </a:p>
                  </a:txBody>
                  <a:tcPr/>
                </a:tc>
                <a:tc>
                  <a:txBody>
                    <a:bodyPr/>
                    <a:lstStyle/>
                    <a:p>
                      <a:pPr algn="ctr"/>
                      <a:r>
                        <a:rPr lang="pt-BR" b="0" dirty="0">
                          <a:latin typeface="Segoe UI" panose="020B0502040204020203" pitchFamily="34" charset="0"/>
                          <a:cs typeface="Segoe UI" panose="020B0502040204020203" pitchFamily="34" charset="0"/>
                        </a:rPr>
                        <a:t>8</a:t>
                      </a:r>
                    </a:p>
                  </a:txBody>
                  <a:tcPr/>
                </a:tc>
                <a:tc>
                  <a:txBody>
                    <a:bodyPr/>
                    <a:lstStyle/>
                    <a:p>
                      <a:pPr algn="ctr"/>
                      <a:r>
                        <a:rPr lang="pt-BR" b="0" dirty="0">
                          <a:latin typeface="Segoe UI" panose="020B0502040204020203" pitchFamily="34" charset="0"/>
                          <a:cs typeface="Segoe UI" panose="020B0502040204020203" pitchFamily="34" charset="0"/>
                        </a:rPr>
                        <a:t>9</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4</a:t>
                      </a:r>
                    </a:p>
                  </a:txBody>
                  <a:tcPr/>
                </a:tc>
                <a:tc>
                  <a:txBody>
                    <a:bodyPr/>
                    <a:lstStyle/>
                    <a:p>
                      <a:pPr algn="ctr"/>
                      <a:r>
                        <a:rPr lang="pt-BR" b="0" dirty="0">
                          <a:latin typeface="Segoe UI" panose="020B0502040204020203" pitchFamily="34" charset="0"/>
                          <a:cs typeface="Segoe UI" panose="020B0502040204020203" pitchFamily="34" charset="0"/>
                        </a:rPr>
                        <a:t>9</a:t>
                      </a:r>
                    </a:p>
                  </a:txBody>
                  <a:tcPr/>
                </a:tc>
                <a:tc>
                  <a:txBody>
                    <a:bodyPr/>
                    <a:lstStyle/>
                    <a:p>
                      <a:pPr algn="ctr"/>
                      <a:r>
                        <a:rPr lang="pt-BR" b="0" dirty="0">
                          <a:latin typeface="Segoe UI" panose="020B0502040204020203" pitchFamily="34" charset="0"/>
                          <a:cs typeface="Segoe UI" panose="020B0502040204020203" pitchFamily="34" charset="0"/>
                        </a:rPr>
                        <a:t>7,2</a:t>
                      </a:r>
                    </a:p>
                  </a:txBody>
                  <a:tcPr/>
                </a:tc>
                <a:extLst>
                  <a:ext uri="{0D108BD9-81ED-4DB2-BD59-A6C34878D82A}">
                    <a16:rowId xmlns:a16="http://schemas.microsoft.com/office/drawing/2014/main" val="2956730186"/>
                  </a:ext>
                </a:extLst>
              </a:tr>
              <a:tr h="370840">
                <a:tc>
                  <a:txBody>
                    <a:bodyPr/>
                    <a:lstStyle/>
                    <a:p>
                      <a:r>
                        <a:rPr lang="pt-BR" b="0" dirty="0">
                          <a:solidFill>
                            <a:schemeClr val="bg1"/>
                          </a:solidFill>
                          <a:latin typeface="Segoe UI" panose="020B0502040204020203" pitchFamily="34" charset="0"/>
                          <a:cs typeface="Segoe UI" panose="020B0502040204020203" pitchFamily="34" charset="0"/>
                        </a:rPr>
                        <a:t>Swift</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8</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8</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8</a:t>
                      </a:r>
                    </a:p>
                  </a:txBody>
                  <a:tcPr>
                    <a:solidFill>
                      <a:srgbClr val="002060"/>
                    </a:solidFill>
                  </a:tcPr>
                </a:tc>
                <a:extLst>
                  <a:ext uri="{0D108BD9-81ED-4DB2-BD59-A6C34878D82A}">
                    <a16:rowId xmlns:a16="http://schemas.microsoft.com/office/drawing/2014/main" val="3757527509"/>
                  </a:ext>
                </a:extLst>
              </a:tr>
              <a:tr h="370840">
                <a:tc>
                  <a:txBody>
                    <a:bodyPr/>
                    <a:lstStyle/>
                    <a:p>
                      <a:r>
                        <a:rPr lang="pt-BR" b="0" dirty="0" err="1">
                          <a:latin typeface="Segoe UI" panose="020B0502040204020203" pitchFamily="34" charset="0"/>
                          <a:cs typeface="Segoe UI" panose="020B0502040204020203" pitchFamily="34" charset="0"/>
                        </a:rPr>
                        <a:t>Native</a:t>
                      </a:r>
                      <a:r>
                        <a:rPr lang="pt-BR" b="0" dirty="0">
                          <a:latin typeface="Segoe UI" panose="020B0502040204020203" pitchFamily="34" charset="0"/>
                          <a:cs typeface="Segoe UI" panose="020B0502040204020203" pitchFamily="34" charset="0"/>
                        </a:rPr>
                        <a:t> Script</a:t>
                      </a:r>
                    </a:p>
                  </a:txBody>
                  <a:tcPr/>
                </a:tc>
                <a:tc>
                  <a:txBody>
                    <a:bodyPr/>
                    <a:lstStyle/>
                    <a:p>
                      <a:pPr algn="ctr"/>
                      <a:r>
                        <a:rPr lang="pt-BR" b="0" dirty="0">
                          <a:latin typeface="Segoe UI" panose="020B0502040204020203" pitchFamily="34" charset="0"/>
                          <a:cs typeface="Segoe UI" panose="020B0502040204020203" pitchFamily="34" charset="0"/>
                        </a:rPr>
                        <a:t>9</a:t>
                      </a:r>
                    </a:p>
                  </a:txBody>
                  <a:tcPr/>
                </a:tc>
                <a:tc>
                  <a:txBody>
                    <a:bodyPr/>
                    <a:lstStyle/>
                    <a:p>
                      <a:pPr algn="ctr"/>
                      <a:r>
                        <a:rPr lang="pt-BR" b="0" dirty="0">
                          <a:latin typeface="Segoe UI" panose="020B0502040204020203" pitchFamily="34" charset="0"/>
                          <a:cs typeface="Segoe UI" panose="020B0502040204020203" pitchFamily="34" charset="0"/>
                        </a:rPr>
                        <a:t>8</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5</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6,8</a:t>
                      </a:r>
                    </a:p>
                  </a:txBody>
                  <a:tcPr/>
                </a:tc>
                <a:extLst>
                  <a:ext uri="{0D108BD9-81ED-4DB2-BD59-A6C34878D82A}">
                    <a16:rowId xmlns:a16="http://schemas.microsoft.com/office/drawing/2014/main" val="1010572357"/>
                  </a:ext>
                </a:extLst>
              </a:tr>
              <a:tr h="370840">
                <a:tc>
                  <a:txBody>
                    <a:bodyPr/>
                    <a:lstStyle/>
                    <a:p>
                      <a:r>
                        <a:rPr lang="pt-BR" b="0" dirty="0">
                          <a:solidFill>
                            <a:schemeClr val="bg1">
                              <a:lumMod val="95000"/>
                            </a:schemeClr>
                          </a:solidFill>
                          <a:latin typeface="Segoe UI" panose="020B0502040204020203" pitchFamily="34" charset="0"/>
                          <a:cs typeface="Segoe UI" panose="020B0502040204020203" pitchFamily="34" charset="0"/>
                        </a:rPr>
                        <a:t>P.W.A.</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8</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9</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8,8</a:t>
                      </a:r>
                    </a:p>
                  </a:txBody>
                  <a:tcPr>
                    <a:solidFill>
                      <a:srgbClr val="002060"/>
                    </a:solidFill>
                  </a:tcPr>
                </a:tc>
                <a:extLst>
                  <a:ext uri="{0D108BD9-81ED-4DB2-BD59-A6C34878D82A}">
                    <a16:rowId xmlns:a16="http://schemas.microsoft.com/office/drawing/2014/main" val="2016666411"/>
                  </a:ext>
                </a:extLst>
              </a:tr>
            </a:tbl>
          </a:graphicData>
        </a:graphic>
      </p:graphicFrame>
      <p:sp>
        <p:nvSpPr>
          <p:cNvPr id="5" name="CaixaDeTexto 4">
            <a:extLst>
              <a:ext uri="{FF2B5EF4-FFF2-40B4-BE49-F238E27FC236}">
                <a16:creationId xmlns:a16="http://schemas.microsoft.com/office/drawing/2014/main" id="{8C3BF896-C49F-4A87-8D81-C490996174AC}"/>
              </a:ext>
            </a:extLst>
          </p:cNvPr>
          <p:cNvSpPr txBox="1"/>
          <p:nvPr/>
        </p:nvSpPr>
        <p:spPr>
          <a:xfrm>
            <a:off x="9973993" y="6234332"/>
            <a:ext cx="1146468" cy="369332"/>
          </a:xfrm>
          <a:prstGeom prst="rect">
            <a:avLst/>
          </a:prstGeom>
          <a:noFill/>
        </p:spPr>
        <p:txBody>
          <a:bodyPr wrap="none" rtlCol="0">
            <a:spAutoFit/>
          </a:bodyPr>
          <a:lstStyle/>
          <a:p>
            <a:r>
              <a:rPr lang="pt-BR" dirty="0">
                <a:latin typeface="Segoe UI" panose="020B0502040204020203" pitchFamily="34" charset="0"/>
                <a:cs typeface="Segoe UI" panose="020B0502040204020203" pitchFamily="34" charset="0"/>
              </a:rPr>
              <a:t>De 0 a 10</a:t>
            </a:r>
          </a:p>
        </p:txBody>
      </p:sp>
    </p:spTree>
    <p:extLst>
      <p:ext uri="{BB962C8B-B14F-4D97-AF65-F5344CB8AC3E}">
        <p14:creationId xmlns:p14="http://schemas.microsoft.com/office/powerpoint/2010/main" val="1202595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descr="Uma imagem contendo homem&#10;&#10;Descrição gerada com muito alta confiança">
            <a:extLst>
              <a:ext uri="{FF2B5EF4-FFF2-40B4-BE49-F238E27FC236}">
                <a16:creationId xmlns:a16="http://schemas.microsoft.com/office/drawing/2014/main" id="{6BF74239-2361-4BFD-8FF8-A2479E6F6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8298" y="200616"/>
            <a:ext cx="9807382" cy="6456767"/>
          </a:xfrm>
        </p:spPr>
      </p:pic>
    </p:spTree>
    <p:extLst>
      <p:ext uri="{BB962C8B-B14F-4D97-AF65-F5344CB8AC3E}">
        <p14:creationId xmlns:p14="http://schemas.microsoft.com/office/powerpoint/2010/main" val="1798982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p:txBody>
          <a:bodyPr>
            <a:normAutofit/>
          </a:bodyPr>
          <a:lstStyle/>
          <a:p>
            <a:r>
              <a:rPr lang="pt-BR" dirty="0" err="1"/>
              <a:t>Questions</a:t>
            </a:r>
            <a:r>
              <a:rPr lang="pt-BR" dirty="0"/>
              <a:t>!</a:t>
            </a:r>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1069848" y="2320412"/>
            <a:ext cx="10058400" cy="3851787"/>
          </a:xfrm>
        </p:spPr>
        <p:txBody>
          <a:bodyPr>
            <a:normAutofit/>
          </a:bodyPr>
          <a:lstStyle/>
          <a:p>
            <a:r>
              <a:rPr lang="pt-BR" sz="2800" dirty="0">
                <a:latin typeface="Segoe UI" panose="020B0502040204020203" pitchFamily="34" charset="0"/>
                <a:cs typeface="Segoe UI" panose="020B0502040204020203" pitchFamily="34" charset="0"/>
              </a:rPr>
              <a:t>Qual é a frequência que você acessa todos seus apps?</a:t>
            </a:r>
          </a:p>
          <a:p>
            <a:r>
              <a:rPr lang="pt-BR" sz="2800" dirty="0">
                <a:latin typeface="Segoe UI" panose="020B0502040204020203" pitchFamily="34" charset="0"/>
                <a:cs typeface="Segoe UI" panose="020B0502040204020203" pitchFamily="34" charset="0"/>
              </a:rPr>
              <a:t>O quanto de espaço você consome com os seus apps?</a:t>
            </a:r>
          </a:p>
          <a:p>
            <a:r>
              <a:rPr lang="pt-BR" sz="2800" dirty="0">
                <a:latin typeface="Segoe UI" panose="020B0502040204020203" pitchFamily="34" charset="0"/>
                <a:cs typeface="Segoe UI" panose="020B0502040204020203" pitchFamily="34" charset="0"/>
              </a:rPr>
              <a:t>Quanto tempo demora para baixar e instalar um app?</a:t>
            </a:r>
          </a:p>
          <a:p>
            <a:r>
              <a:rPr lang="pt-BR" sz="2800" dirty="0">
                <a:latin typeface="Segoe UI" panose="020B0502040204020203" pitchFamily="34" charset="0"/>
                <a:cs typeface="Segoe UI" panose="020B0502040204020203" pitchFamily="34" charset="0"/>
              </a:rPr>
              <a:t>O que você considera ser um app?</a:t>
            </a:r>
          </a:p>
          <a:p>
            <a:r>
              <a:rPr lang="pt-BR" sz="2800" dirty="0">
                <a:latin typeface="Segoe UI" panose="020B0502040204020203" pitchFamily="34" charset="0"/>
                <a:cs typeface="Segoe UI" panose="020B0502040204020203" pitchFamily="34" charset="0"/>
              </a:rPr>
              <a:t>Qual é a diferença entre um app e um site?</a:t>
            </a:r>
          </a:p>
          <a:p>
            <a:r>
              <a:rPr lang="pt-BR" sz="2800" dirty="0">
                <a:latin typeface="Segoe UI" panose="020B0502040204020203" pitchFamily="34" charset="0"/>
                <a:cs typeface="Segoe UI" panose="020B0502040204020203" pitchFamily="34" charset="0"/>
              </a:rPr>
              <a:t>Como você imagina daqui alguns anos os apps atuais?</a:t>
            </a:r>
          </a:p>
        </p:txBody>
      </p:sp>
    </p:spTree>
    <p:extLst>
      <p:ext uri="{BB962C8B-B14F-4D97-AF65-F5344CB8AC3E}">
        <p14:creationId xmlns:p14="http://schemas.microsoft.com/office/powerpoint/2010/main" val="3701931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77334" y="609600"/>
            <a:ext cx="11026984" cy="1320800"/>
          </a:xfrm>
        </p:spPr>
        <p:txBody>
          <a:bodyPr>
            <a:normAutofit fontScale="90000"/>
          </a:bodyPr>
          <a:lstStyle/>
          <a:p>
            <a:r>
              <a:rPr lang="pt-BR" dirty="0"/>
              <a:t>Comparativo entre as tecnologias atuais</a:t>
            </a:r>
          </a:p>
        </p:txBody>
      </p:sp>
      <p:graphicFrame>
        <p:nvGraphicFramePr>
          <p:cNvPr id="4" name="Espaço Reservado para Conteúdo 3">
            <a:extLst>
              <a:ext uri="{FF2B5EF4-FFF2-40B4-BE49-F238E27FC236}">
                <a16:creationId xmlns:a16="http://schemas.microsoft.com/office/drawing/2014/main" id="{752ABC24-68C5-4548-8D15-06298C7DF373}"/>
              </a:ext>
            </a:extLst>
          </p:cNvPr>
          <p:cNvGraphicFramePr>
            <a:graphicFrameLocks noGrp="1"/>
          </p:cNvGraphicFramePr>
          <p:nvPr>
            <p:ph idx="1"/>
            <p:extLst>
              <p:ext uri="{D42A27DB-BD31-4B8C-83A1-F6EECF244321}">
                <p14:modId xmlns:p14="http://schemas.microsoft.com/office/powerpoint/2010/main" val="1401819597"/>
              </p:ext>
            </p:extLst>
          </p:nvPr>
        </p:nvGraphicFramePr>
        <p:xfrm>
          <a:off x="663266" y="2120900"/>
          <a:ext cx="10905150" cy="3708400"/>
        </p:xfrm>
        <a:graphic>
          <a:graphicData uri="http://schemas.openxmlformats.org/drawingml/2006/table">
            <a:tbl>
              <a:tblPr firstRow="1" bandRow="1">
                <a:tableStyleId>{073A0DAA-6AF3-43AB-8588-CEC1D06C72B9}</a:tableStyleId>
              </a:tblPr>
              <a:tblGrid>
                <a:gridCol w="1817525">
                  <a:extLst>
                    <a:ext uri="{9D8B030D-6E8A-4147-A177-3AD203B41FA5}">
                      <a16:colId xmlns:a16="http://schemas.microsoft.com/office/drawing/2014/main" val="1770728572"/>
                    </a:ext>
                  </a:extLst>
                </a:gridCol>
                <a:gridCol w="1817525">
                  <a:extLst>
                    <a:ext uri="{9D8B030D-6E8A-4147-A177-3AD203B41FA5}">
                      <a16:colId xmlns:a16="http://schemas.microsoft.com/office/drawing/2014/main" val="478940193"/>
                    </a:ext>
                  </a:extLst>
                </a:gridCol>
                <a:gridCol w="1817525">
                  <a:extLst>
                    <a:ext uri="{9D8B030D-6E8A-4147-A177-3AD203B41FA5}">
                      <a16:colId xmlns:a16="http://schemas.microsoft.com/office/drawing/2014/main" val="2312249660"/>
                    </a:ext>
                  </a:extLst>
                </a:gridCol>
                <a:gridCol w="1817525">
                  <a:extLst>
                    <a:ext uri="{9D8B030D-6E8A-4147-A177-3AD203B41FA5}">
                      <a16:colId xmlns:a16="http://schemas.microsoft.com/office/drawing/2014/main" val="190194902"/>
                    </a:ext>
                  </a:extLst>
                </a:gridCol>
                <a:gridCol w="1817525">
                  <a:extLst>
                    <a:ext uri="{9D8B030D-6E8A-4147-A177-3AD203B41FA5}">
                      <a16:colId xmlns:a16="http://schemas.microsoft.com/office/drawing/2014/main" val="423341824"/>
                    </a:ext>
                  </a:extLst>
                </a:gridCol>
                <a:gridCol w="1817525">
                  <a:extLst>
                    <a:ext uri="{9D8B030D-6E8A-4147-A177-3AD203B41FA5}">
                      <a16:colId xmlns:a16="http://schemas.microsoft.com/office/drawing/2014/main" val="1103240959"/>
                    </a:ext>
                  </a:extLst>
                </a:gridCol>
              </a:tblGrid>
              <a:tr h="370840">
                <a:tc>
                  <a:txBody>
                    <a:bodyPr/>
                    <a:lstStyle/>
                    <a:p>
                      <a:pPr algn="ctr"/>
                      <a:r>
                        <a:rPr lang="pt-BR" dirty="0">
                          <a:latin typeface="Segoe UI" panose="020B0502040204020203" pitchFamily="34" charset="0"/>
                          <a:cs typeface="Segoe UI" panose="020B0502040204020203" pitchFamily="34" charset="0"/>
                        </a:rPr>
                        <a:t>Tecnologia</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Android</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IOS</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WP</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Desktop</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Móbile</a:t>
                      </a: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691664449"/>
                  </a:ext>
                </a:extLst>
              </a:tr>
              <a:tr h="370840">
                <a:tc>
                  <a:txBody>
                    <a:bodyPr/>
                    <a:lstStyle/>
                    <a:p>
                      <a:r>
                        <a:rPr lang="pt-BR" dirty="0" err="1">
                          <a:latin typeface="Segoe UI" panose="020B0502040204020203" pitchFamily="34" charset="0"/>
                          <a:cs typeface="Segoe UI" panose="020B0502040204020203" pitchFamily="34" charset="0"/>
                        </a:rPr>
                        <a:t>Cordova</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192493732"/>
                  </a:ext>
                </a:extLst>
              </a:tr>
              <a:tr h="370840">
                <a:tc>
                  <a:txBody>
                    <a:bodyPr/>
                    <a:lstStyle/>
                    <a:p>
                      <a:r>
                        <a:rPr lang="pt-BR" dirty="0">
                          <a:latin typeface="Segoe UI" panose="020B0502040204020203" pitchFamily="34" charset="0"/>
                          <a:cs typeface="Segoe UI" panose="020B0502040204020203" pitchFamily="34" charset="0"/>
                        </a:rPr>
                        <a:t>Java</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08372168"/>
                  </a:ext>
                </a:extLst>
              </a:tr>
              <a:tr h="370840">
                <a:tc>
                  <a:txBody>
                    <a:bodyPr/>
                    <a:lstStyle/>
                    <a:p>
                      <a:r>
                        <a:rPr lang="pt-BR" dirty="0" err="1">
                          <a:latin typeface="Segoe UI" panose="020B0502040204020203" pitchFamily="34" charset="0"/>
                          <a:cs typeface="Segoe UI" panose="020B0502040204020203" pitchFamily="34" charset="0"/>
                        </a:rPr>
                        <a:t>Kotlin</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86619989"/>
                  </a:ext>
                </a:extLst>
              </a:tr>
              <a:tr h="370840">
                <a:tc>
                  <a:txBody>
                    <a:bodyPr/>
                    <a:lstStyle/>
                    <a:p>
                      <a:r>
                        <a:rPr lang="pt-BR" dirty="0" err="1">
                          <a:latin typeface="Segoe UI" panose="020B0502040204020203" pitchFamily="34" charset="0"/>
                          <a:cs typeface="Segoe UI" panose="020B0502040204020203" pitchFamily="34" charset="0"/>
                        </a:rPr>
                        <a:t>Futtler</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361564766"/>
                  </a:ext>
                </a:extLst>
              </a:tr>
              <a:tr h="370840">
                <a:tc>
                  <a:txBody>
                    <a:bodyPr/>
                    <a:lstStyle/>
                    <a:p>
                      <a:r>
                        <a:rPr lang="pt-BR" dirty="0" err="1">
                          <a:latin typeface="Segoe UI" panose="020B0502040204020203" pitchFamily="34" charset="0"/>
                          <a:cs typeface="Segoe UI" panose="020B0502040204020203" pitchFamily="34" charset="0"/>
                        </a:rPr>
                        <a:t>React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Native</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467027046"/>
                  </a:ext>
                </a:extLst>
              </a:tr>
              <a:tr h="370840">
                <a:tc>
                  <a:txBody>
                    <a:bodyPr/>
                    <a:lstStyle/>
                    <a:p>
                      <a:r>
                        <a:rPr lang="pt-BR" dirty="0" err="1">
                          <a:latin typeface="Segoe UI" panose="020B0502040204020203" pitchFamily="34" charset="0"/>
                          <a:cs typeface="Segoe UI" panose="020B0502040204020203" pitchFamily="34" charset="0"/>
                        </a:rPr>
                        <a:t>Object</a:t>
                      </a:r>
                      <a:r>
                        <a:rPr lang="pt-BR" dirty="0">
                          <a:latin typeface="Segoe UI" panose="020B0502040204020203" pitchFamily="34" charset="0"/>
                          <a:cs typeface="Segoe UI" panose="020B0502040204020203" pitchFamily="34" charset="0"/>
                        </a:rPr>
                        <a:t> C</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56730186"/>
                  </a:ext>
                </a:extLst>
              </a:tr>
              <a:tr h="370840">
                <a:tc>
                  <a:txBody>
                    <a:bodyPr/>
                    <a:lstStyle/>
                    <a:p>
                      <a:r>
                        <a:rPr lang="pt-BR" dirty="0">
                          <a:latin typeface="Segoe UI" panose="020B0502040204020203" pitchFamily="34" charset="0"/>
                          <a:cs typeface="Segoe UI" panose="020B0502040204020203" pitchFamily="34" charset="0"/>
                        </a:rPr>
                        <a:t>Swift</a:t>
                      </a:r>
                      <a:endParaRPr lang="pt-BR" b="0" dirty="0">
                        <a:solidFill>
                          <a:schemeClr val="bg1"/>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757527509"/>
                  </a:ext>
                </a:extLst>
              </a:tr>
              <a:tr h="370840">
                <a:tc>
                  <a:txBody>
                    <a:bodyPr/>
                    <a:lstStyle/>
                    <a:p>
                      <a:r>
                        <a:rPr lang="pt-BR" dirty="0" err="1">
                          <a:latin typeface="Segoe UI" panose="020B0502040204020203" pitchFamily="34" charset="0"/>
                          <a:cs typeface="Segoe UI" panose="020B0502040204020203" pitchFamily="34" charset="0"/>
                        </a:rPr>
                        <a:t>Native</a:t>
                      </a:r>
                      <a:r>
                        <a:rPr lang="pt-BR" dirty="0">
                          <a:latin typeface="Segoe UI" panose="020B0502040204020203" pitchFamily="34" charset="0"/>
                          <a:cs typeface="Segoe UI" panose="020B0502040204020203" pitchFamily="34" charset="0"/>
                        </a:rPr>
                        <a:t> Script</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10572357"/>
                  </a:ext>
                </a:extLst>
              </a:tr>
              <a:tr h="370840">
                <a:tc>
                  <a:txBody>
                    <a:bodyPr/>
                    <a:lstStyle/>
                    <a:p>
                      <a:r>
                        <a:rPr lang="pt-BR" dirty="0">
                          <a:latin typeface="Segoe UI" panose="020B0502040204020203" pitchFamily="34" charset="0"/>
                          <a:cs typeface="Segoe UI" panose="020B0502040204020203" pitchFamily="34" charset="0"/>
                        </a:rPr>
                        <a:t>P.W.A.</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016666411"/>
                  </a:ext>
                </a:extLst>
              </a:tr>
            </a:tbl>
          </a:graphicData>
        </a:graphic>
      </p:graphicFrame>
    </p:spTree>
    <p:extLst>
      <p:ext uri="{BB962C8B-B14F-4D97-AF65-F5344CB8AC3E}">
        <p14:creationId xmlns:p14="http://schemas.microsoft.com/office/powerpoint/2010/main" val="238048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a:normAutofit/>
          </a:bodyPr>
          <a:lstStyle/>
          <a:p>
            <a:r>
              <a:rPr lang="pt-BR" dirty="0"/>
              <a:t>Existe isso tudo de tecnologia?</a:t>
            </a:r>
          </a:p>
        </p:txBody>
      </p:sp>
      <p:sp>
        <p:nvSpPr>
          <p:cNvPr id="9" name="Espaço Reservado para Conteúdo 8">
            <a:extLst>
              <a:ext uri="{FF2B5EF4-FFF2-40B4-BE49-F238E27FC236}">
                <a16:creationId xmlns:a16="http://schemas.microsoft.com/office/drawing/2014/main" id="{977E3E3C-67C1-4626-9593-88D69407D428}"/>
              </a:ext>
            </a:extLst>
          </p:cNvPr>
          <p:cNvSpPr>
            <a:spLocks noGrp="1"/>
          </p:cNvSpPr>
          <p:nvPr>
            <p:ph idx="1"/>
          </p:nvPr>
        </p:nvSpPr>
        <p:spPr>
          <a:xfrm>
            <a:off x="6355080" y="2121408"/>
            <a:ext cx="4773168" cy="4050792"/>
          </a:xfrm>
        </p:spPr>
        <p:txBody>
          <a:bodyPr>
            <a:normAutofit/>
          </a:bodyPr>
          <a:lstStyle/>
          <a:p>
            <a:r>
              <a:rPr lang="pt-BR" dirty="0">
                <a:latin typeface="Segoe UI" panose="020B0502040204020203" pitchFamily="34" charset="0"/>
                <a:cs typeface="Segoe UI" panose="020B0502040204020203" pitchFamily="34" charset="0"/>
              </a:rPr>
              <a:t>Por incrível que pareça, não! Ainda existem diversos </a:t>
            </a:r>
            <a:r>
              <a:rPr lang="pt-BR" b="1" i="1" dirty="0">
                <a:latin typeface="Segoe UI" panose="020B0502040204020203" pitchFamily="34" charset="0"/>
                <a:cs typeface="Segoe UI" panose="020B0502040204020203" pitchFamily="34" charset="0"/>
              </a:rPr>
              <a:t>frameworks</a:t>
            </a:r>
            <a:r>
              <a:rPr lang="pt-BR" dirty="0">
                <a:latin typeface="Segoe UI" panose="020B0502040204020203" pitchFamily="34" charset="0"/>
                <a:cs typeface="Segoe UI" panose="020B0502040204020203" pitchFamily="34" charset="0"/>
              </a:rPr>
              <a:t>, </a:t>
            </a:r>
            <a:r>
              <a:rPr lang="pt-BR" b="1" i="1" dirty="0">
                <a:latin typeface="Segoe UI" panose="020B0502040204020203" pitchFamily="34" charset="0"/>
                <a:cs typeface="Segoe UI" panose="020B0502040204020203" pitchFamily="34" charset="0"/>
              </a:rPr>
              <a:t>bibliotecas</a:t>
            </a:r>
            <a:r>
              <a:rPr lang="pt-BR" dirty="0">
                <a:latin typeface="Segoe UI" panose="020B0502040204020203" pitchFamily="34" charset="0"/>
                <a:cs typeface="Segoe UI" panose="020B0502040204020203" pitchFamily="34" charset="0"/>
              </a:rPr>
              <a:t> que proporcionam a criação de um aplicativo.</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Cabe a você escolher qual provê o melhor custo e beneficio </a:t>
            </a:r>
            <a:r>
              <a:rPr lang="pt-BR" dirty="0">
                <a:latin typeface="Segoe UI" panose="020B0502040204020203" pitchFamily="34" charset="0"/>
                <a:cs typeface="Segoe UI" panose="020B0502040204020203" pitchFamily="34" charset="0"/>
                <a:sym typeface="Wingdings" panose="05000000000000000000" pitchFamily="2" charset="2"/>
              </a:rPr>
              <a:t></a:t>
            </a:r>
            <a:endParaRPr lang="pt-BR" dirty="0">
              <a:latin typeface="Segoe UI" panose="020B0502040204020203" pitchFamily="34" charset="0"/>
              <a:cs typeface="Segoe UI" panose="020B0502040204020203" pitchFamily="34" charset="0"/>
            </a:endParaRPr>
          </a:p>
        </p:txBody>
      </p:sp>
      <p:pic>
        <p:nvPicPr>
          <p:cNvPr id="4" name="Imagem 3" descr="Uma imagem contendo monitor&#10;&#10;Descrição gerada com alta confiança">
            <a:extLst>
              <a:ext uri="{FF2B5EF4-FFF2-40B4-BE49-F238E27FC236}">
                <a16:creationId xmlns:a16="http://schemas.microsoft.com/office/drawing/2014/main" id="{6556F946-F9C8-43E0-803D-290D94AFC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10" y="2093976"/>
            <a:ext cx="4978811" cy="3734108"/>
          </a:xfrm>
          <a:prstGeom prst="rect">
            <a:avLst/>
          </a:prstGeom>
        </p:spPr>
      </p:pic>
    </p:spTree>
    <p:extLst>
      <p:ext uri="{BB962C8B-B14F-4D97-AF65-F5344CB8AC3E}">
        <p14:creationId xmlns:p14="http://schemas.microsoft.com/office/powerpoint/2010/main" val="3339472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Espaço Reservado para Conteúdo 6" descr="Uma imagem contendo interior, pessoa, parede&#10;&#10;Descrição gerada com alta confiança">
            <a:extLst>
              <a:ext uri="{FF2B5EF4-FFF2-40B4-BE49-F238E27FC236}">
                <a16:creationId xmlns:a16="http://schemas.microsoft.com/office/drawing/2014/main" id="{0115A98D-05AA-4D79-B606-387EAA595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240" y="2093976"/>
            <a:ext cx="4773168" cy="3579876"/>
          </a:xfrm>
          <a:prstGeom prst="rect">
            <a:avLst/>
          </a:prstGeom>
        </p:spPr>
      </p:pic>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a:normAutofit/>
          </a:bodyPr>
          <a:lstStyle/>
          <a:p>
            <a:r>
              <a:rPr lang="pt-BR" dirty="0"/>
              <a:t>PWA vai matar os APPS?</a:t>
            </a:r>
          </a:p>
        </p:txBody>
      </p:sp>
      <p:sp>
        <p:nvSpPr>
          <p:cNvPr id="9" name="Espaço Reservado para Conteúdo 8">
            <a:extLst>
              <a:ext uri="{FF2B5EF4-FFF2-40B4-BE49-F238E27FC236}">
                <a16:creationId xmlns:a16="http://schemas.microsoft.com/office/drawing/2014/main" id="{977E3E3C-67C1-4626-9593-88D69407D428}"/>
              </a:ext>
            </a:extLst>
          </p:cNvPr>
          <p:cNvSpPr>
            <a:spLocks noGrp="1"/>
          </p:cNvSpPr>
          <p:nvPr>
            <p:ph idx="1"/>
          </p:nvPr>
        </p:nvSpPr>
        <p:spPr>
          <a:xfrm>
            <a:off x="6355080" y="2121408"/>
            <a:ext cx="4773168" cy="4050792"/>
          </a:xfrm>
        </p:spPr>
        <p:txBody>
          <a:bodyPr>
            <a:normAutofit/>
          </a:bodyPr>
          <a:lstStyle/>
          <a:p>
            <a:r>
              <a:rPr lang="pt-BR" dirty="0">
                <a:latin typeface="Segoe UI" panose="020B0502040204020203" pitchFamily="34" charset="0"/>
                <a:cs typeface="Segoe UI" panose="020B0502040204020203" pitchFamily="34" charset="0"/>
              </a:rPr>
              <a:t>Por enquanto não, mas a tendência é que cada vez mais os apps nativos percam uma parcela do mercado.</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Ainda existe uma certa resistência, até cultural para acostumarem com os novos padrões.</a:t>
            </a:r>
          </a:p>
        </p:txBody>
      </p:sp>
    </p:spTree>
    <p:extLst>
      <p:ext uri="{BB962C8B-B14F-4D97-AF65-F5344CB8AC3E}">
        <p14:creationId xmlns:p14="http://schemas.microsoft.com/office/powerpoint/2010/main" val="3709280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a:normAutofit/>
          </a:bodyPr>
          <a:lstStyle/>
          <a:p>
            <a:r>
              <a:rPr lang="pt-BR" dirty="0"/>
              <a:t>Devo fazer tudo em P.W.A.?</a:t>
            </a:r>
          </a:p>
        </p:txBody>
      </p:sp>
      <p:sp>
        <p:nvSpPr>
          <p:cNvPr id="9" name="Espaço Reservado para Conteúdo 8">
            <a:extLst>
              <a:ext uri="{FF2B5EF4-FFF2-40B4-BE49-F238E27FC236}">
                <a16:creationId xmlns:a16="http://schemas.microsoft.com/office/drawing/2014/main" id="{977E3E3C-67C1-4626-9593-88D69407D428}"/>
              </a:ext>
            </a:extLst>
          </p:cNvPr>
          <p:cNvSpPr>
            <a:spLocks noGrp="1"/>
          </p:cNvSpPr>
          <p:nvPr>
            <p:ph idx="1"/>
          </p:nvPr>
        </p:nvSpPr>
        <p:spPr>
          <a:xfrm>
            <a:off x="887341" y="2168621"/>
            <a:ext cx="4773168" cy="4050792"/>
          </a:xfrm>
        </p:spPr>
        <p:txBody>
          <a:bodyPr>
            <a:normAutofit/>
          </a:bodyPr>
          <a:lstStyle/>
          <a:p>
            <a:r>
              <a:rPr lang="pt-BR" dirty="0">
                <a:latin typeface="Segoe UI" panose="020B0502040204020203" pitchFamily="34" charset="0"/>
                <a:cs typeface="Segoe UI" panose="020B0502040204020203" pitchFamily="34" charset="0"/>
              </a:rPr>
              <a:t>Por mais que </a:t>
            </a:r>
            <a:r>
              <a:rPr lang="pt-BR" b="1" i="1" dirty="0">
                <a:latin typeface="Segoe UI" panose="020B0502040204020203" pitchFamily="34" charset="0"/>
                <a:cs typeface="Segoe UI" panose="020B0502040204020203" pitchFamily="34" charset="0"/>
              </a:rPr>
              <a:t>P.W.A.</a:t>
            </a:r>
            <a:r>
              <a:rPr lang="pt-BR" dirty="0">
                <a:latin typeface="Segoe UI" panose="020B0502040204020203" pitchFamily="34" charset="0"/>
                <a:cs typeface="Segoe UI" panose="020B0502040204020203" pitchFamily="34" charset="0"/>
              </a:rPr>
              <a:t> ofereça diversas possibilidades, você deve analisar bem qual é a sua necessidade de negócio.</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Mas sim! De preferência sempre a estar dentro dos padrões de um P.W.A. você terá muito menos trabalho no futuro.</a:t>
            </a:r>
          </a:p>
          <a:p>
            <a:endParaRPr lang="pt-BR" dirty="0">
              <a:latin typeface="Segoe UI" panose="020B0502040204020203" pitchFamily="34" charset="0"/>
              <a:cs typeface="Segoe UI" panose="020B0502040204020203" pitchFamily="34" charset="0"/>
            </a:endParaRPr>
          </a:p>
          <a:p>
            <a:endParaRPr lang="pt-BR" dirty="0">
              <a:latin typeface="Segoe UI" panose="020B0502040204020203" pitchFamily="34" charset="0"/>
              <a:cs typeface="Segoe UI" panose="020B0502040204020203" pitchFamily="34" charset="0"/>
            </a:endParaRPr>
          </a:p>
        </p:txBody>
      </p:sp>
      <p:pic>
        <p:nvPicPr>
          <p:cNvPr id="6" name="Imagem 5" descr="Uma imagem contendo pessoa, parede, homem, interior&#10;&#10;Descrição gerada com muito alta confiança">
            <a:extLst>
              <a:ext uri="{FF2B5EF4-FFF2-40B4-BE49-F238E27FC236}">
                <a16:creationId xmlns:a16="http://schemas.microsoft.com/office/drawing/2014/main" id="{720AEC04-B9A4-4334-B578-2161652C7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044" y="2304661"/>
            <a:ext cx="5213605" cy="2910406"/>
          </a:xfrm>
          <a:prstGeom prst="rect">
            <a:avLst/>
          </a:prstGeom>
        </p:spPr>
      </p:pic>
    </p:spTree>
    <p:extLst>
      <p:ext uri="{BB962C8B-B14F-4D97-AF65-F5344CB8AC3E}">
        <p14:creationId xmlns:p14="http://schemas.microsoft.com/office/powerpoint/2010/main" val="3316085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Casos de estudos</a:t>
            </a:r>
            <a:br>
              <a:rPr lang="pt-BR" dirty="0"/>
            </a:br>
            <a:r>
              <a:rPr lang="pt-BR" dirty="0"/>
              <a:t>Quem está usando P.W.A?</a:t>
            </a:r>
          </a:p>
        </p:txBody>
      </p:sp>
      <p:sp>
        <p:nvSpPr>
          <p:cNvPr id="5" name="Espaço Reservado para Conteúdo 4">
            <a:extLst>
              <a:ext uri="{FF2B5EF4-FFF2-40B4-BE49-F238E27FC236}">
                <a16:creationId xmlns:a16="http://schemas.microsoft.com/office/drawing/2014/main" id="{21EFBAFF-2BBC-44F6-9DEA-24AA9EEA5D99}"/>
              </a:ext>
            </a:extLst>
          </p:cNvPr>
          <p:cNvSpPr>
            <a:spLocks noGrp="1"/>
          </p:cNvSpPr>
          <p:nvPr>
            <p:ph idx="1"/>
          </p:nvPr>
        </p:nvSpPr>
        <p:spPr>
          <a:xfrm>
            <a:off x="998827" y="5992428"/>
            <a:ext cx="10058400" cy="579267"/>
          </a:xfrm>
        </p:spPr>
        <p:txBody>
          <a:bodyPr/>
          <a:lstStyle/>
          <a:p>
            <a:r>
              <a:rPr lang="pt-BR" dirty="0">
                <a:latin typeface="Segoe UI" panose="020B0502040204020203" pitchFamily="34" charset="0"/>
                <a:cs typeface="Segoe UI" panose="020B0502040204020203" pitchFamily="34" charset="0"/>
              </a:rPr>
              <a:t>Fonte: https://developers.google.com/web/showcase</a:t>
            </a:r>
          </a:p>
        </p:txBody>
      </p:sp>
      <p:pic>
        <p:nvPicPr>
          <p:cNvPr id="6" name="Imagem 5">
            <a:extLst>
              <a:ext uri="{FF2B5EF4-FFF2-40B4-BE49-F238E27FC236}">
                <a16:creationId xmlns:a16="http://schemas.microsoft.com/office/drawing/2014/main" id="{B5937709-5E30-4E80-9798-64393257C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586" y="2203542"/>
            <a:ext cx="6175529" cy="3479673"/>
          </a:xfrm>
          <a:prstGeom prst="rect">
            <a:avLst/>
          </a:prstGeom>
        </p:spPr>
      </p:pic>
    </p:spTree>
    <p:extLst>
      <p:ext uri="{BB962C8B-B14F-4D97-AF65-F5344CB8AC3E}">
        <p14:creationId xmlns:p14="http://schemas.microsoft.com/office/powerpoint/2010/main" val="237772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err="1"/>
              <a:t>AliExpress</a:t>
            </a:r>
            <a:endParaRPr lang="pt-BR" dirty="0"/>
          </a:p>
        </p:txBody>
      </p:sp>
      <p:sp>
        <p:nvSpPr>
          <p:cNvPr id="7" name="Espaço Reservado para Conteúdo 6">
            <a:extLst>
              <a:ext uri="{FF2B5EF4-FFF2-40B4-BE49-F238E27FC236}">
                <a16:creationId xmlns:a16="http://schemas.microsoft.com/office/drawing/2014/main" id="{4782A0CB-E29C-4E73-BF4E-CBDC9BFDB53B}"/>
              </a:ext>
            </a:extLst>
          </p:cNvPr>
          <p:cNvSpPr>
            <a:spLocks noGrp="1"/>
          </p:cNvSpPr>
          <p:nvPr>
            <p:ph idx="1"/>
          </p:nvPr>
        </p:nvSpPr>
        <p:spPr>
          <a:xfrm>
            <a:off x="1069848" y="1748902"/>
            <a:ext cx="7550369" cy="2414726"/>
          </a:xfrm>
        </p:spPr>
        <p:txBody>
          <a:bodyPr>
            <a:normAutofit/>
          </a:bodyPr>
          <a:lstStyle/>
          <a:p>
            <a:r>
              <a:rPr lang="en-US" dirty="0">
                <a:latin typeface="Segoe UI" panose="020B0502040204020203" pitchFamily="34" charset="0"/>
                <a:cs typeface="Segoe UI" panose="020B0502040204020203" pitchFamily="34" charset="0"/>
              </a:rPr>
              <a:t>104% for new users across all browsers; 82% increase in iOS conversion rate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2X more pages visited per session per user across all browsers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74% increase in time spent per session across all browsers</a:t>
            </a:r>
          </a:p>
        </p:txBody>
      </p:sp>
      <p:pic>
        <p:nvPicPr>
          <p:cNvPr id="11" name="Imagem 10">
            <a:extLst>
              <a:ext uri="{FF2B5EF4-FFF2-40B4-BE49-F238E27FC236}">
                <a16:creationId xmlns:a16="http://schemas.microsoft.com/office/drawing/2014/main" id="{671643F7-F9B2-4390-A0BE-2450252F69C3}"/>
              </a:ext>
            </a:extLst>
          </p:cNvPr>
          <p:cNvPicPr>
            <a:picLocks noChangeAspect="1"/>
          </p:cNvPicPr>
          <p:nvPr/>
        </p:nvPicPr>
        <p:blipFill>
          <a:blip r:embed="rId2"/>
          <a:stretch>
            <a:fillRect/>
          </a:stretch>
        </p:blipFill>
        <p:spPr>
          <a:xfrm>
            <a:off x="8937073" y="581025"/>
            <a:ext cx="2752725" cy="5591175"/>
          </a:xfrm>
          <a:prstGeom prst="rect">
            <a:avLst/>
          </a:prstGeom>
        </p:spPr>
      </p:pic>
      <p:sp>
        <p:nvSpPr>
          <p:cNvPr id="12" name="Espaço Reservado para Conteúdo 6">
            <a:extLst>
              <a:ext uri="{FF2B5EF4-FFF2-40B4-BE49-F238E27FC236}">
                <a16:creationId xmlns:a16="http://schemas.microsoft.com/office/drawing/2014/main" id="{C1AAD255-8406-4FF1-9CAA-D5502ABA5981}"/>
              </a:ext>
            </a:extLst>
          </p:cNvPr>
          <p:cNvSpPr txBox="1">
            <a:spLocks/>
          </p:cNvSpPr>
          <p:nvPr/>
        </p:nvSpPr>
        <p:spPr>
          <a:xfrm>
            <a:off x="270988" y="4474346"/>
            <a:ext cx="8666085" cy="23207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en-US" dirty="0">
                <a:latin typeface="Segoe UI" panose="020B0502040204020203" pitchFamily="34" charset="0"/>
                <a:cs typeface="Segoe UI" panose="020B0502040204020203" pitchFamily="34" charset="0"/>
              </a:rPr>
              <a:t>"One of the reasons we built a Progressive Web App was to be able to invest in the web experience across all browsers. Not only did we see huge benefits on browsers that support the latest features, but we also got to see a bump across the board. That is the sign of a great investment, and one that will keep paying for itself as browsers evolve."</a:t>
            </a:r>
          </a:p>
          <a:p>
            <a:pPr marL="0" indent="0" algn="ctr">
              <a:buNone/>
            </a:pP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Lijun</a:t>
            </a:r>
            <a:r>
              <a:rPr lang="en-US" dirty="0">
                <a:latin typeface="Segoe UI" panose="020B0502040204020203" pitchFamily="34" charset="0"/>
                <a:cs typeface="Segoe UI" panose="020B0502040204020203" pitchFamily="34" charset="0"/>
              </a:rPr>
              <a:t> Chen, director of AliExpress Mobile Team.</a:t>
            </a:r>
            <a:endParaRPr lang="pt-B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4391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err="1"/>
              <a:t>Alibaba</a:t>
            </a:r>
            <a:endParaRPr lang="pt-BR" dirty="0"/>
          </a:p>
        </p:txBody>
      </p:sp>
      <p:sp>
        <p:nvSpPr>
          <p:cNvPr id="7" name="Espaço Reservado para Conteúdo 6">
            <a:extLst>
              <a:ext uri="{FF2B5EF4-FFF2-40B4-BE49-F238E27FC236}">
                <a16:creationId xmlns:a16="http://schemas.microsoft.com/office/drawing/2014/main" id="{4782A0CB-E29C-4E73-BF4E-CBDC9BFDB53B}"/>
              </a:ext>
            </a:extLst>
          </p:cNvPr>
          <p:cNvSpPr>
            <a:spLocks noGrp="1"/>
          </p:cNvSpPr>
          <p:nvPr>
            <p:ph idx="1"/>
          </p:nvPr>
        </p:nvSpPr>
        <p:spPr>
          <a:xfrm>
            <a:off x="803518" y="5024495"/>
            <a:ext cx="7550369" cy="1609344"/>
          </a:xfrm>
        </p:spPr>
        <p:txBody>
          <a:bodyPr>
            <a:normAutofit lnSpcReduction="10000"/>
          </a:bodyPr>
          <a:lstStyle/>
          <a:p>
            <a:pPr marL="0" indent="0" algn="ctr">
              <a:buNone/>
            </a:pPr>
            <a:r>
              <a:rPr lang="en-US" dirty="0">
                <a:latin typeface="Segoe UI" panose="020B0502040204020203" pitchFamily="34" charset="0"/>
                <a:cs typeface="Segoe UI" panose="020B0502040204020203" pitchFamily="34" charset="0"/>
              </a:rPr>
              <a:t>“Users consider having to download an app to browse or complete a transaction an unnecessary barrier, compared to the quick, easy solution of browsing directly from their mobile browser.”</a:t>
            </a:r>
          </a:p>
          <a:p>
            <a:pPr marL="0" indent="0" algn="ctr">
              <a:buNone/>
            </a:pPr>
            <a:r>
              <a:rPr lang="en-US" dirty="0">
                <a:latin typeface="Segoe UI" panose="020B0502040204020203" pitchFamily="34" charset="0"/>
                <a:cs typeface="Segoe UI" panose="020B0502040204020203" pitchFamily="34" charset="0"/>
              </a:rPr>
              <a:t>- Zou Yu, director of </a:t>
            </a:r>
            <a:r>
              <a:rPr lang="en-US" dirty="0" err="1">
                <a:latin typeface="Segoe UI" panose="020B0502040204020203" pitchFamily="34" charset="0"/>
                <a:cs typeface="Segoe UI" panose="020B0502040204020203" pitchFamily="34" charset="0"/>
              </a:rPr>
              <a:t>Alibaba.com’s</a:t>
            </a:r>
            <a:r>
              <a:rPr lang="en-US" dirty="0">
                <a:latin typeface="Segoe UI" panose="020B0502040204020203" pitchFamily="34" charset="0"/>
                <a:cs typeface="Segoe UI" panose="020B0502040204020203" pitchFamily="34" charset="0"/>
              </a:rPr>
              <a:t> mobile team.</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7D3F7115-567B-4A93-AF57-EA8B768772C3}"/>
              </a:ext>
            </a:extLst>
          </p:cNvPr>
          <p:cNvPicPr>
            <a:picLocks noChangeAspect="1"/>
          </p:cNvPicPr>
          <p:nvPr/>
        </p:nvPicPr>
        <p:blipFill>
          <a:blip r:embed="rId2"/>
          <a:stretch>
            <a:fillRect/>
          </a:stretch>
        </p:blipFill>
        <p:spPr>
          <a:xfrm>
            <a:off x="8964482" y="561975"/>
            <a:ext cx="2809875" cy="5610225"/>
          </a:xfrm>
          <a:prstGeom prst="rect">
            <a:avLst/>
          </a:prstGeom>
        </p:spPr>
      </p:pic>
      <p:sp>
        <p:nvSpPr>
          <p:cNvPr id="6" name="Espaço Reservado para Conteúdo 6">
            <a:extLst>
              <a:ext uri="{FF2B5EF4-FFF2-40B4-BE49-F238E27FC236}">
                <a16:creationId xmlns:a16="http://schemas.microsoft.com/office/drawing/2014/main" id="{0156C23B-956B-49AE-AA08-68679F4687AC}"/>
              </a:ext>
            </a:extLst>
          </p:cNvPr>
          <p:cNvSpPr txBox="1">
            <a:spLocks/>
          </p:cNvSpPr>
          <p:nvPr/>
        </p:nvSpPr>
        <p:spPr>
          <a:xfrm>
            <a:off x="803518" y="1599461"/>
            <a:ext cx="7737782" cy="328325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104% for new users across all browsers; 82% increase in iOS conversion rateAlibaba.com increases conversions on the mobile web.</a:t>
            </a:r>
          </a:p>
          <a:p>
            <a:r>
              <a:rPr lang="en-US" dirty="0">
                <a:latin typeface="Segoe UI" panose="020B0502040204020203" pitchFamily="34" charset="0"/>
                <a:cs typeface="Segoe UI" panose="020B0502040204020203" pitchFamily="34" charset="0"/>
              </a:rPr>
              <a:t>76% higher conversions across browsers</a:t>
            </a:r>
          </a:p>
          <a:p>
            <a:r>
              <a:rPr lang="en-US" dirty="0">
                <a:latin typeface="Segoe UI" panose="020B0502040204020203" pitchFamily="34" charset="0"/>
                <a:cs typeface="Segoe UI" panose="020B0502040204020203" pitchFamily="34" charset="0"/>
              </a:rPr>
              <a:t>14% more monthly active users on iOS; 30% on Android</a:t>
            </a:r>
          </a:p>
          <a:p>
            <a:r>
              <a:rPr lang="en-US" dirty="0">
                <a:latin typeface="Segoe UI" panose="020B0502040204020203" pitchFamily="34" charset="0"/>
                <a:cs typeface="Segoe UI" panose="020B0502040204020203" pitchFamily="34" charset="0"/>
              </a:rPr>
              <a:t>4X higher interaction rate from Add to </a:t>
            </a:r>
            <a:r>
              <a:rPr lang="en-US" dirty="0" err="1">
                <a:latin typeface="Segoe UI" panose="020B0502040204020203" pitchFamily="34" charset="0"/>
                <a:cs typeface="Segoe UI" panose="020B0502040204020203" pitchFamily="34" charset="0"/>
              </a:rPr>
              <a:t>Homescreen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2X more pages visited per session per user across all browsers</a:t>
            </a:r>
          </a:p>
          <a:p>
            <a:r>
              <a:rPr lang="en-US" dirty="0">
                <a:latin typeface="Segoe UI" panose="020B0502040204020203" pitchFamily="34" charset="0"/>
                <a:cs typeface="Segoe UI" panose="020B0502040204020203" pitchFamily="34" charset="0"/>
              </a:rPr>
              <a:t>74% increase in time spent per session across all browsers</a:t>
            </a:r>
          </a:p>
        </p:txBody>
      </p:sp>
    </p:spTree>
    <p:extLst>
      <p:ext uri="{BB962C8B-B14F-4D97-AF65-F5344CB8AC3E}">
        <p14:creationId xmlns:p14="http://schemas.microsoft.com/office/powerpoint/2010/main" val="3723027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Twitter</a:t>
            </a:r>
          </a:p>
        </p:txBody>
      </p:sp>
      <p:sp>
        <p:nvSpPr>
          <p:cNvPr id="7" name="Espaço Reservado para Conteúdo 6">
            <a:extLst>
              <a:ext uri="{FF2B5EF4-FFF2-40B4-BE49-F238E27FC236}">
                <a16:creationId xmlns:a16="http://schemas.microsoft.com/office/drawing/2014/main" id="{4782A0CB-E29C-4E73-BF4E-CBDC9BFDB53B}"/>
              </a:ext>
            </a:extLst>
          </p:cNvPr>
          <p:cNvSpPr>
            <a:spLocks noGrp="1"/>
          </p:cNvSpPr>
          <p:nvPr>
            <p:ph idx="1"/>
          </p:nvPr>
        </p:nvSpPr>
        <p:spPr>
          <a:xfrm>
            <a:off x="803518" y="5024495"/>
            <a:ext cx="7550369" cy="1609344"/>
          </a:xfrm>
        </p:spPr>
        <p:txBody>
          <a:bodyPr>
            <a:normAutofit lnSpcReduction="10000"/>
          </a:bodyPr>
          <a:lstStyle/>
          <a:p>
            <a:pPr marL="0" indent="0" algn="ctr">
              <a:buNone/>
            </a:pPr>
            <a:r>
              <a:rPr lang="en-US" dirty="0">
                <a:latin typeface="Segoe UI" panose="020B0502040204020203" pitchFamily="34" charset="0"/>
                <a:cs typeface="Segoe UI" panose="020B0502040204020203" pitchFamily="34" charset="0"/>
              </a:rPr>
              <a:t>“Twitter Lite is now the fastest, least expensive, and most reliable way to use Twitter. The web app rivals the performance of our native apps but requires less than 3% of the device storage space compared to Twitter for Android.”</a:t>
            </a:r>
          </a:p>
          <a:p>
            <a:pPr marL="0" indent="0" algn="ctr">
              <a:buNone/>
            </a:pPr>
            <a:r>
              <a:rPr lang="en-US" dirty="0">
                <a:latin typeface="Segoe UI" panose="020B0502040204020203" pitchFamily="34" charset="0"/>
                <a:cs typeface="Segoe UI" panose="020B0502040204020203" pitchFamily="34" charset="0"/>
              </a:rPr>
              <a:t>- Nicolas Gallagher, the Engineering Lead for Twitter Lite, notes: </a:t>
            </a:r>
          </a:p>
        </p:txBody>
      </p:sp>
      <p:sp>
        <p:nvSpPr>
          <p:cNvPr id="6" name="Espaço Reservado para Conteúdo 6">
            <a:extLst>
              <a:ext uri="{FF2B5EF4-FFF2-40B4-BE49-F238E27FC236}">
                <a16:creationId xmlns:a16="http://schemas.microsoft.com/office/drawing/2014/main" id="{0156C23B-956B-49AE-AA08-68679F4687AC}"/>
              </a:ext>
            </a:extLst>
          </p:cNvPr>
          <p:cNvSpPr txBox="1">
            <a:spLocks/>
          </p:cNvSpPr>
          <p:nvPr/>
        </p:nvSpPr>
        <p:spPr>
          <a:xfrm>
            <a:off x="803518" y="1661339"/>
            <a:ext cx="7737782" cy="328325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65% increase in pages per session</a:t>
            </a:r>
          </a:p>
          <a:p>
            <a:r>
              <a:rPr lang="en-US" dirty="0">
                <a:latin typeface="Segoe UI" panose="020B0502040204020203" pitchFamily="34" charset="0"/>
                <a:cs typeface="Segoe UI" panose="020B0502040204020203" pitchFamily="34" charset="0"/>
              </a:rPr>
              <a:t>75% increase in Tweets sent</a:t>
            </a:r>
          </a:p>
          <a:p>
            <a:r>
              <a:rPr lang="en-US" dirty="0">
                <a:latin typeface="Segoe UI" panose="020B0502040204020203" pitchFamily="34" charset="0"/>
                <a:cs typeface="Segoe UI" panose="020B0502040204020203" pitchFamily="34" charset="0"/>
              </a:rPr>
              <a:t>20% decrease in bounce rate</a:t>
            </a:r>
          </a:p>
          <a:p>
            <a:r>
              <a:rPr lang="en-US" dirty="0">
                <a:latin typeface="Segoe UI" panose="020B0502040204020203" pitchFamily="34" charset="0"/>
                <a:cs typeface="Segoe UI" panose="020B0502040204020203" pitchFamily="34" charset="0"/>
              </a:rPr>
              <a:t>Twitter is a platform to find out what’s happening in the world. It has 328 million monthly active users around the world who consume, create and share information. With over 80% of users on mobile, Twitter wanted their mobile web experience to be faster, more reliable, and more engaging</a:t>
            </a:r>
          </a:p>
        </p:txBody>
      </p:sp>
      <p:pic>
        <p:nvPicPr>
          <p:cNvPr id="8" name="Imagem 7">
            <a:extLst>
              <a:ext uri="{FF2B5EF4-FFF2-40B4-BE49-F238E27FC236}">
                <a16:creationId xmlns:a16="http://schemas.microsoft.com/office/drawing/2014/main" id="{E87413D9-B521-4035-81E6-3FBCFE3D4CEF}"/>
              </a:ext>
            </a:extLst>
          </p:cNvPr>
          <p:cNvPicPr>
            <a:picLocks noChangeAspect="1"/>
          </p:cNvPicPr>
          <p:nvPr/>
        </p:nvPicPr>
        <p:blipFill>
          <a:blip r:embed="rId2"/>
          <a:stretch>
            <a:fillRect/>
          </a:stretch>
        </p:blipFill>
        <p:spPr>
          <a:xfrm>
            <a:off x="8962722" y="1342481"/>
            <a:ext cx="2802754" cy="3421544"/>
          </a:xfrm>
          <a:prstGeom prst="rect">
            <a:avLst/>
          </a:prstGeom>
        </p:spPr>
      </p:pic>
    </p:spTree>
    <p:extLst>
      <p:ext uri="{BB962C8B-B14F-4D97-AF65-F5344CB8AC3E}">
        <p14:creationId xmlns:p14="http://schemas.microsoft.com/office/powerpoint/2010/main" val="2303649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Uber</a:t>
            </a:r>
          </a:p>
        </p:txBody>
      </p:sp>
      <p:pic>
        <p:nvPicPr>
          <p:cNvPr id="3" name="Imagem 2">
            <a:extLst>
              <a:ext uri="{FF2B5EF4-FFF2-40B4-BE49-F238E27FC236}">
                <a16:creationId xmlns:a16="http://schemas.microsoft.com/office/drawing/2014/main" id="{066D5449-981A-42B4-A316-BA1DF149B0B3}"/>
              </a:ext>
            </a:extLst>
          </p:cNvPr>
          <p:cNvPicPr>
            <a:picLocks noChangeAspect="1"/>
          </p:cNvPicPr>
          <p:nvPr/>
        </p:nvPicPr>
        <p:blipFill>
          <a:blip r:embed="rId2"/>
          <a:stretch>
            <a:fillRect/>
          </a:stretch>
        </p:blipFill>
        <p:spPr>
          <a:xfrm>
            <a:off x="6669248" y="2212093"/>
            <a:ext cx="5286331" cy="2992791"/>
          </a:xfrm>
          <a:prstGeom prst="rect">
            <a:avLst/>
          </a:prstGeom>
        </p:spPr>
      </p:pic>
      <p:sp>
        <p:nvSpPr>
          <p:cNvPr id="5" name="Espaço Reservado para Conteúdo 4">
            <a:extLst>
              <a:ext uri="{FF2B5EF4-FFF2-40B4-BE49-F238E27FC236}">
                <a16:creationId xmlns:a16="http://schemas.microsoft.com/office/drawing/2014/main" id="{2B1701A8-9F0D-49EC-805D-87BE710CE850}"/>
              </a:ext>
            </a:extLst>
          </p:cNvPr>
          <p:cNvSpPr>
            <a:spLocks noGrp="1"/>
          </p:cNvSpPr>
          <p:nvPr>
            <p:ph idx="1"/>
          </p:nvPr>
        </p:nvSpPr>
        <p:spPr>
          <a:xfrm>
            <a:off x="1069848" y="2121408"/>
            <a:ext cx="4148104" cy="4050792"/>
          </a:xfrm>
        </p:spPr>
        <p:txBody>
          <a:bodyPr/>
          <a:lstStyle/>
          <a:p>
            <a:r>
              <a:rPr lang="pt-BR" dirty="0">
                <a:latin typeface="Segoe UI" panose="020B0502040204020203" pitchFamily="34" charset="0"/>
                <a:cs typeface="Segoe UI" panose="020B0502040204020203" pitchFamily="34" charset="0"/>
              </a:rPr>
              <a:t>Sua versão P.W.A funciona exatamente como a versão App</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https://eng.uber.com/m-uber/</a:t>
            </a:r>
          </a:p>
        </p:txBody>
      </p:sp>
    </p:spTree>
    <p:extLst>
      <p:ext uri="{BB962C8B-B14F-4D97-AF65-F5344CB8AC3E}">
        <p14:creationId xmlns:p14="http://schemas.microsoft.com/office/powerpoint/2010/main" val="1214243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Instagram</a:t>
            </a:r>
          </a:p>
        </p:txBody>
      </p:sp>
      <p:sp>
        <p:nvSpPr>
          <p:cNvPr id="5" name="Espaço Reservado para Conteúdo 4">
            <a:extLst>
              <a:ext uri="{FF2B5EF4-FFF2-40B4-BE49-F238E27FC236}">
                <a16:creationId xmlns:a16="http://schemas.microsoft.com/office/drawing/2014/main" id="{2B1701A8-9F0D-49EC-805D-87BE710CE850}"/>
              </a:ext>
            </a:extLst>
          </p:cNvPr>
          <p:cNvSpPr>
            <a:spLocks noGrp="1"/>
          </p:cNvSpPr>
          <p:nvPr>
            <p:ph idx="1"/>
          </p:nvPr>
        </p:nvSpPr>
        <p:spPr>
          <a:xfrm>
            <a:off x="1069848" y="2121408"/>
            <a:ext cx="4148104" cy="4050792"/>
          </a:xfrm>
        </p:spPr>
        <p:txBody>
          <a:bodyPr/>
          <a:lstStyle/>
          <a:p>
            <a:r>
              <a:rPr lang="pt-BR" dirty="0">
                <a:latin typeface="Segoe UI" panose="020B0502040204020203" pitchFamily="34" charset="0"/>
                <a:cs typeface="Segoe UI" panose="020B0502040204020203" pitchFamily="34" charset="0"/>
              </a:rPr>
              <a:t>A versão ainda não está equivalente ao nativo, mas segue bem próxima.</a:t>
            </a:r>
          </a:p>
        </p:txBody>
      </p:sp>
      <p:pic>
        <p:nvPicPr>
          <p:cNvPr id="7" name="Imagem 6" descr="Uma imagem contendo cachorro, sentado, olhando, água&#10;&#10;Descrição gerada com muito alta confiança">
            <a:extLst>
              <a:ext uri="{FF2B5EF4-FFF2-40B4-BE49-F238E27FC236}">
                <a16:creationId xmlns:a16="http://schemas.microsoft.com/office/drawing/2014/main" id="{04B98F27-37EF-4398-A5D9-F903400AD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276" y="636525"/>
            <a:ext cx="3112261" cy="5535675"/>
          </a:xfrm>
          <a:prstGeom prst="rect">
            <a:avLst/>
          </a:prstGeom>
        </p:spPr>
      </p:pic>
    </p:spTree>
    <p:extLst>
      <p:ext uri="{BB962C8B-B14F-4D97-AF65-F5344CB8AC3E}">
        <p14:creationId xmlns:p14="http://schemas.microsoft.com/office/powerpoint/2010/main" val="224136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F14F8046-C13A-44AC-9FDE-751EDBD38FD7}"/>
              </a:ext>
            </a:extLst>
          </p:cNvPr>
          <p:cNvSpPr txBox="1"/>
          <p:nvPr/>
        </p:nvSpPr>
        <p:spPr>
          <a:xfrm>
            <a:off x="900332" y="2405574"/>
            <a:ext cx="9003323" cy="369332"/>
          </a:xfrm>
          <a:prstGeom prst="rect">
            <a:avLst/>
          </a:prstGeom>
          <a:noFill/>
        </p:spPr>
        <p:txBody>
          <a:bodyPr wrap="square" rtlCol="0">
            <a:spAutoFit/>
          </a:bodyPr>
          <a:lstStyle/>
          <a:p>
            <a:pPr marL="285750" indent="-285750">
              <a:buFont typeface="Arial" panose="020B0604020202020204" pitchFamily="34" charset="0"/>
              <a:buChar char="•"/>
            </a:pPr>
            <a:endParaRPr lang="pt-BR" dirty="0"/>
          </a:p>
        </p:txBody>
      </p:sp>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normAutofit/>
          </a:bodyPr>
          <a:lstStyle/>
          <a:p>
            <a:r>
              <a:rPr lang="pt-BR" dirty="0"/>
              <a:t>Um pouco de história</a:t>
            </a:r>
          </a:p>
        </p:txBody>
      </p:sp>
      <p:sp>
        <p:nvSpPr>
          <p:cNvPr id="7" name="Espaço Reservado para Conteúdo 2">
            <a:extLst>
              <a:ext uri="{FF2B5EF4-FFF2-40B4-BE49-F238E27FC236}">
                <a16:creationId xmlns:a16="http://schemas.microsoft.com/office/drawing/2014/main" id="{9FA5AE61-9FC4-48F2-8119-8923826B034F}"/>
              </a:ext>
            </a:extLst>
          </p:cNvPr>
          <p:cNvSpPr>
            <a:spLocks noGrp="1"/>
          </p:cNvSpPr>
          <p:nvPr>
            <p:ph idx="1"/>
          </p:nvPr>
        </p:nvSpPr>
        <p:spPr>
          <a:xfrm>
            <a:off x="1069848" y="2320412"/>
            <a:ext cx="10058400" cy="3851787"/>
          </a:xfrm>
        </p:spPr>
        <p:txBody>
          <a:bodyPr>
            <a:normAutofit/>
          </a:bodyPr>
          <a:lstStyle/>
          <a:p>
            <a:pPr marL="285750" indent="-285750">
              <a:buFont typeface="Arial" panose="020B0604020202020204" pitchFamily="34" charset="0"/>
              <a:buChar char="•"/>
            </a:pPr>
            <a:r>
              <a:rPr lang="pt-BR" sz="2400" dirty="0">
                <a:latin typeface="Segoe UI" panose="020B0502040204020203" pitchFamily="34" charset="0"/>
                <a:cs typeface="Segoe UI" panose="020B0502040204020203" pitchFamily="34" charset="0"/>
              </a:rPr>
              <a:t>Desde o surgimento dos dispositivos móveis modernos, ocorreram muitos debates e histórias sobre o desenvolvimento de aplicativos para as diversas plataformas.</a:t>
            </a:r>
          </a:p>
          <a:p>
            <a:pPr marL="285750" indent="-285750">
              <a:buFont typeface="Arial" panose="020B0604020202020204" pitchFamily="34" charset="0"/>
              <a:buChar char="•"/>
            </a:pPr>
            <a:endParaRPr lang="pt-BR"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sz="2400" dirty="0">
                <a:latin typeface="Segoe UI" panose="020B0502040204020203" pitchFamily="34" charset="0"/>
                <a:cs typeface="Segoe UI" panose="020B0502040204020203" pitchFamily="34" charset="0"/>
              </a:rPr>
              <a:t>Nunca foi fácil a vida dos desenvolvedores, por serem plataformas distintas, tanto como antigamente, tanto como hoje, existem muitas possibilidades.</a:t>
            </a:r>
          </a:p>
        </p:txBody>
      </p:sp>
    </p:spTree>
    <p:extLst>
      <p:ext uri="{BB962C8B-B14F-4D97-AF65-F5344CB8AC3E}">
        <p14:creationId xmlns:p14="http://schemas.microsoft.com/office/powerpoint/2010/main" val="1036944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err="1"/>
              <a:t>Telegram</a:t>
            </a:r>
            <a:endParaRPr lang="pt-BR" dirty="0"/>
          </a:p>
        </p:txBody>
      </p:sp>
      <p:sp>
        <p:nvSpPr>
          <p:cNvPr id="5" name="Espaço Reservado para Conteúdo 4">
            <a:extLst>
              <a:ext uri="{FF2B5EF4-FFF2-40B4-BE49-F238E27FC236}">
                <a16:creationId xmlns:a16="http://schemas.microsoft.com/office/drawing/2014/main" id="{2B1701A8-9F0D-49EC-805D-87BE710CE850}"/>
              </a:ext>
            </a:extLst>
          </p:cNvPr>
          <p:cNvSpPr>
            <a:spLocks noGrp="1"/>
          </p:cNvSpPr>
          <p:nvPr>
            <p:ph idx="1"/>
          </p:nvPr>
        </p:nvSpPr>
        <p:spPr>
          <a:xfrm>
            <a:off x="1069848" y="2121408"/>
            <a:ext cx="4148104" cy="4050792"/>
          </a:xfrm>
        </p:spPr>
        <p:txBody>
          <a:bodyPr/>
          <a:lstStyle/>
          <a:p>
            <a:r>
              <a:rPr lang="pt-BR" dirty="0">
                <a:latin typeface="Segoe UI" panose="020B0502040204020203" pitchFamily="34" charset="0"/>
                <a:cs typeface="Segoe UI" panose="020B0502040204020203" pitchFamily="34" charset="0"/>
              </a:rPr>
              <a:t>Ao contrário do </a:t>
            </a:r>
            <a:r>
              <a:rPr lang="pt-BR" dirty="0" err="1">
                <a:latin typeface="Segoe UI" panose="020B0502040204020203" pitchFamily="34" charset="0"/>
                <a:cs typeface="Segoe UI" panose="020B0502040204020203" pitchFamily="34" charset="0"/>
              </a:rPr>
              <a:t>Whatsapp</a:t>
            </a:r>
            <a:r>
              <a:rPr lang="pt-BR" dirty="0">
                <a:latin typeface="Segoe UI" panose="020B0502040204020203" pitchFamily="34" charset="0"/>
                <a:cs typeface="Segoe UI" panose="020B0502040204020203" pitchFamily="34" charset="0"/>
              </a:rPr>
              <a:t> que possui uma versão web horrível, o telegrama se destaca por ser realmente flexível, tendo disponibilidade 100% independente da plataforma.</a:t>
            </a:r>
          </a:p>
        </p:txBody>
      </p:sp>
      <p:pic>
        <p:nvPicPr>
          <p:cNvPr id="6" name="Imagem 5" descr="Uma imagem contendo captura de tela&#10;&#10;Descrição gerada com muito alta confiança">
            <a:extLst>
              <a:ext uri="{FF2B5EF4-FFF2-40B4-BE49-F238E27FC236}">
                <a16:creationId xmlns:a16="http://schemas.microsoft.com/office/drawing/2014/main" id="{9B26874D-A660-4D3B-AE83-3BEA9F9CC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3328" y="357909"/>
            <a:ext cx="3270539" cy="5814291"/>
          </a:xfrm>
          <a:prstGeom prst="rect">
            <a:avLst/>
          </a:prstGeom>
        </p:spPr>
      </p:pic>
    </p:spTree>
    <p:extLst>
      <p:ext uri="{BB962C8B-B14F-4D97-AF65-F5344CB8AC3E}">
        <p14:creationId xmlns:p14="http://schemas.microsoft.com/office/powerpoint/2010/main" val="976872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err="1"/>
              <a:t>Tinder</a:t>
            </a:r>
            <a:endParaRPr lang="pt-BR" dirty="0"/>
          </a:p>
        </p:txBody>
      </p:sp>
      <p:sp>
        <p:nvSpPr>
          <p:cNvPr id="5" name="Espaço Reservado para Conteúdo 4">
            <a:extLst>
              <a:ext uri="{FF2B5EF4-FFF2-40B4-BE49-F238E27FC236}">
                <a16:creationId xmlns:a16="http://schemas.microsoft.com/office/drawing/2014/main" id="{2B1701A8-9F0D-49EC-805D-87BE710CE850}"/>
              </a:ext>
            </a:extLst>
          </p:cNvPr>
          <p:cNvSpPr>
            <a:spLocks noGrp="1"/>
          </p:cNvSpPr>
          <p:nvPr>
            <p:ph idx="1"/>
          </p:nvPr>
        </p:nvSpPr>
        <p:spPr>
          <a:xfrm>
            <a:off x="1069848" y="2121408"/>
            <a:ext cx="4148104" cy="4050792"/>
          </a:xfrm>
        </p:spPr>
        <p:txBody>
          <a:bodyPr/>
          <a:lstStyle/>
          <a:p>
            <a:r>
              <a:rPr lang="pt-BR" dirty="0">
                <a:latin typeface="Segoe UI" panose="020B0502040204020203" pitchFamily="34" charset="0"/>
                <a:cs typeface="Segoe UI" panose="020B0502040204020203" pitchFamily="34" charset="0"/>
              </a:rPr>
              <a:t>Comparando com o tamanho do app nativo, ele caiu de 30mb para 2.8mb</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Cortou o tempo de carregamento de 11.91s para 4.69s</a:t>
            </a:r>
          </a:p>
        </p:txBody>
      </p:sp>
      <p:pic>
        <p:nvPicPr>
          <p:cNvPr id="3" name="Imagem 2">
            <a:extLst>
              <a:ext uri="{FF2B5EF4-FFF2-40B4-BE49-F238E27FC236}">
                <a16:creationId xmlns:a16="http://schemas.microsoft.com/office/drawing/2014/main" id="{E91F6627-AA84-48E1-9147-92CEE22BB07B}"/>
              </a:ext>
            </a:extLst>
          </p:cNvPr>
          <p:cNvPicPr>
            <a:picLocks noChangeAspect="1"/>
          </p:cNvPicPr>
          <p:nvPr/>
        </p:nvPicPr>
        <p:blipFill>
          <a:blip r:embed="rId2"/>
          <a:stretch>
            <a:fillRect/>
          </a:stretch>
        </p:blipFill>
        <p:spPr>
          <a:xfrm>
            <a:off x="6587999" y="1423987"/>
            <a:ext cx="2009775" cy="4010025"/>
          </a:xfrm>
          <a:prstGeom prst="rect">
            <a:avLst/>
          </a:prstGeom>
        </p:spPr>
      </p:pic>
      <p:pic>
        <p:nvPicPr>
          <p:cNvPr id="4" name="Imagem 3">
            <a:extLst>
              <a:ext uri="{FF2B5EF4-FFF2-40B4-BE49-F238E27FC236}">
                <a16:creationId xmlns:a16="http://schemas.microsoft.com/office/drawing/2014/main" id="{E6E76FD2-87E9-4128-8C68-4760ED4D27A2}"/>
              </a:ext>
            </a:extLst>
          </p:cNvPr>
          <p:cNvPicPr>
            <a:picLocks noChangeAspect="1"/>
          </p:cNvPicPr>
          <p:nvPr/>
        </p:nvPicPr>
        <p:blipFill>
          <a:blip r:embed="rId3"/>
          <a:stretch>
            <a:fillRect/>
          </a:stretch>
        </p:blipFill>
        <p:spPr>
          <a:xfrm>
            <a:off x="8778603" y="333375"/>
            <a:ext cx="2819400" cy="5838825"/>
          </a:xfrm>
          <a:prstGeom prst="rect">
            <a:avLst/>
          </a:prstGeom>
        </p:spPr>
      </p:pic>
    </p:spTree>
    <p:extLst>
      <p:ext uri="{BB962C8B-B14F-4D97-AF65-F5344CB8AC3E}">
        <p14:creationId xmlns:p14="http://schemas.microsoft.com/office/powerpoint/2010/main" val="2330643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descr="Uma imagem contendo monitor, parede, equipamentos eletrônicos&#10;&#10;Descrição gerada com muito alta confiança">
            <a:extLst>
              <a:ext uri="{FF2B5EF4-FFF2-40B4-BE49-F238E27FC236}">
                <a16:creationId xmlns:a16="http://schemas.microsoft.com/office/drawing/2014/main" id="{1D2B0E6C-531D-4BE2-8C2B-062F307DE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1317264"/>
            <a:ext cx="6912217" cy="4233732"/>
          </a:xfrm>
          <a:prstGeom prst="rect">
            <a:avLst/>
          </a:prstGeom>
        </p:spPr>
      </p:pic>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7865806" y="484632"/>
            <a:ext cx="3677264" cy="1609344"/>
          </a:xfrm>
        </p:spPr>
        <p:txBody>
          <a:bodyPr>
            <a:normAutofit/>
          </a:bodyPr>
          <a:lstStyle/>
          <a:p>
            <a:r>
              <a:rPr lang="pt-BR" sz="3600" dirty="0"/>
              <a:t>Onde encontro P.W.A?</a:t>
            </a:r>
          </a:p>
        </p:txBody>
      </p:sp>
      <p:sp>
        <p:nvSpPr>
          <p:cNvPr id="9" name="Espaço Reservado para Conteúdo 8">
            <a:extLst>
              <a:ext uri="{FF2B5EF4-FFF2-40B4-BE49-F238E27FC236}">
                <a16:creationId xmlns:a16="http://schemas.microsoft.com/office/drawing/2014/main" id="{977E3E3C-67C1-4626-9593-88D69407D428}"/>
              </a:ext>
            </a:extLst>
          </p:cNvPr>
          <p:cNvSpPr>
            <a:spLocks noGrp="1"/>
          </p:cNvSpPr>
          <p:nvPr>
            <p:ph idx="1"/>
          </p:nvPr>
        </p:nvSpPr>
        <p:spPr>
          <a:xfrm>
            <a:off x="7865805" y="2121408"/>
            <a:ext cx="3677263" cy="4092579"/>
          </a:xfrm>
        </p:spPr>
        <p:txBody>
          <a:bodyPr>
            <a:normAutofit/>
          </a:bodyPr>
          <a:lstStyle/>
          <a:p>
            <a:r>
              <a:rPr lang="pt-BR" sz="1600" dirty="0">
                <a:latin typeface="Segoe UI" panose="020B0502040204020203" pitchFamily="34" charset="0"/>
                <a:cs typeface="Segoe UI" panose="020B0502040204020203" pitchFamily="34" charset="0"/>
              </a:rPr>
              <a:t>A Microsoft desenvolveu uma funcionalidade no </a:t>
            </a:r>
            <a:r>
              <a:rPr lang="pt-BR" sz="1600" dirty="0" err="1">
                <a:latin typeface="Segoe UI" panose="020B0502040204020203" pitchFamily="34" charset="0"/>
                <a:cs typeface="Segoe UI" panose="020B0502040204020203" pitchFamily="34" charset="0"/>
              </a:rPr>
              <a:t>bing</a:t>
            </a:r>
            <a:r>
              <a:rPr lang="pt-BR" sz="1600" dirty="0">
                <a:latin typeface="Segoe UI" panose="020B0502040204020203" pitchFamily="34" charset="0"/>
                <a:cs typeface="Segoe UI" panose="020B0502040204020203" pitchFamily="34" charset="0"/>
              </a:rPr>
              <a:t> que permite indexar </a:t>
            </a:r>
            <a:r>
              <a:rPr lang="pt-BR" sz="1600" dirty="0" err="1">
                <a:latin typeface="Segoe UI" panose="020B0502040204020203" pitchFamily="34" charset="0"/>
                <a:cs typeface="Segoe UI" panose="020B0502040204020203" pitchFamily="34" charset="0"/>
              </a:rPr>
              <a:t>P.W.As</a:t>
            </a:r>
            <a:r>
              <a:rPr lang="pt-BR" sz="1600" dirty="0">
                <a:latin typeface="Segoe UI" panose="020B0502040204020203" pitchFamily="34" charset="0"/>
                <a:cs typeface="Segoe UI" panose="020B0502040204020203" pitchFamily="34" charset="0"/>
              </a:rPr>
              <a:t>. Espalhadas pela web dentro da </a:t>
            </a:r>
            <a:r>
              <a:rPr lang="pt-BR" sz="1600" dirty="0" err="1">
                <a:latin typeface="Segoe UI" panose="020B0502040204020203" pitchFamily="34" charset="0"/>
                <a:cs typeface="Segoe UI" panose="020B0502040204020203" pitchFamily="34" charset="0"/>
              </a:rPr>
              <a:t>store</a:t>
            </a:r>
            <a:r>
              <a:rPr lang="pt-BR" sz="1600" dirty="0">
                <a:latin typeface="Segoe UI" panose="020B0502040204020203" pitchFamily="34" charset="0"/>
                <a:cs typeface="Segoe UI" panose="020B0502040204020203" pitchFamily="34" charset="0"/>
              </a:rPr>
              <a:t> da loja.</a:t>
            </a:r>
          </a:p>
          <a:p>
            <a:endParaRPr lang="pt-BR" sz="1600" dirty="0">
              <a:latin typeface="Segoe UI" panose="020B0502040204020203" pitchFamily="34" charset="0"/>
              <a:cs typeface="Segoe UI" panose="020B0502040204020203" pitchFamily="34" charset="0"/>
            </a:endParaRPr>
          </a:p>
          <a:p>
            <a:r>
              <a:rPr lang="pt-BR" sz="1600" dirty="0">
                <a:latin typeface="Segoe UI" panose="020B0502040204020203" pitchFamily="34" charset="0"/>
                <a:cs typeface="Segoe UI" panose="020B0502040204020203" pitchFamily="34" charset="0"/>
              </a:rPr>
              <a:t>Você pode utilizar P.W.A. no seu Windows 10 por exemplo!</a:t>
            </a:r>
          </a:p>
          <a:p>
            <a:endParaRPr lang="pt-BR" sz="1600" dirty="0">
              <a:latin typeface="Segoe UI" panose="020B0502040204020203" pitchFamily="34" charset="0"/>
              <a:cs typeface="Segoe UI" panose="020B0502040204020203" pitchFamily="34" charset="0"/>
            </a:endParaRPr>
          </a:p>
          <a:p>
            <a:r>
              <a:rPr lang="pt-BR" sz="1600" dirty="0">
                <a:latin typeface="Segoe UI" panose="020B0502040204020203" pitchFamily="34" charset="0"/>
                <a:cs typeface="Segoe UI" panose="020B0502040204020203" pitchFamily="34" charset="0"/>
              </a:rPr>
              <a:t>Outros sites também possuem índices como:</a:t>
            </a:r>
          </a:p>
          <a:p>
            <a:pPr lvl="1"/>
            <a:r>
              <a:rPr lang="pt-BR" sz="1400" dirty="0">
                <a:latin typeface="Segoe UI" panose="020B0502040204020203" pitchFamily="34" charset="0"/>
                <a:cs typeface="Segoe UI" panose="020B0502040204020203" pitchFamily="34" charset="0"/>
                <a:hlinkClick r:id="rId3"/>
              </a:rPr>
              <a:t>https://www.pwastats.com/</a:t>
            </a:r>
            <a:endParaRPr lang="pt-BR" sz="1400" dirty="0">
              <a:latin typeface="Segoe UI" panose="020B0502040204020203" pitchFamily="34" charset="0"/>
              <a:cs typeface="Segoe UI" panose="020B0502040204020203" pitchFamily="34" charset="0"/>
            </a:endParaRPr>
          </a:p>
          <a:p>
            <a:pPr lvl="1"/>
            <a:r>
              <a:rPr lang="pt-BR" sz="1400" dirty="0">
                <a:latin typeface="Segoe UI" panose="020B0502040204020203" pitchFamily="34" charset="0"/>
                <a:cs typeface="Segoe UI" panose="020B0502040204020203" pitchFamily="34" charset="0"/>
                <a:hlinkClick r:id="rId4"/>
              </a:rPr>
              <a:t>https://pwa.rocks/</a:t>
            </a:r>
            <a:endParaRPr lang="pt-BR" sz="1400" dirty="0">
              <a:latin typeface="Segoe UI" panose="020B0502040204020203" pitchFamily="34" charset="0"/>
              <a:cs typeface="Segoe UI" panose="020B0502040204020203" pitchFamily="34" charset="0"/>
            </a:endParaRPr>
          </a:p>
          <a:p>
            <a:pPr lvl="1"/>
            <a:r>
              <a:rPr lang="pt-BR" sz="1400" dirty="0">
                <a:latin typeface="Segoe UI" panose="020B0502040204020203" pitchFamily="34" charset="0"/>
                <a:cs typeface="Segoe UI" panose="020B0502040204020203" pitchFamily="34" charset="0"/>
              </a:rPr>
              <a:t>https://pwa-directory.appspot.com/</a:t>
            </a:r>
          </a:p>
        </p:txBody>
      </p:sp>
    </p:spTree>
    <p:extLst>
      <p:ext uri="{BB962C8B-B14F-4D97-AF65-F5344CB8AC3E}">
        <p14:creationId xmlns:p14="http://schemas.microsoft.com/office/powerpoint/2010/main" val="2096780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453007" y="484632"/>
            <a:ext cx="11190912" cy="1609344"/>
          </a:xfrm>
        </p:spPr>
        <p:txBody>
          <a:bodyPr>
            <a:normAutofit/>
          </a:bodyPr>
          <a:lstStyle/>
          <a:p>
            <a:r>
              <a:rPr lang="pt-BR" dirty="0"/>
              <a:t>É difícil desenvolver um P.W.A?</a:t>
            </a:r>
          </a:p>
        </p:txBody>
      </p:sp>
      <p:sp>
        <p:nvSpPr>
          <p:cNvPr id="9" name="Espaço Reservado para Conteúdo 8">
            <a:extLst>
              <a:ext uri="{FF2B5EF4-FFF2-40B4-BE49-F238E27FC236}">
                <a16:creationId xmlns:a16="http://schemas.microsoft.com/office/drawing/2014/main" id="{977E3E3C-67C1-4626-9593-88D69407D428}"/>
              </a:ext>
            </a:extLst>
          </p:cNvPr>
          <p:cNvSpPr>
            <a:spLocks noGrp="1"/>
          </p:cNvSpPr>
          <p:nvPr>
            <p:ph idx="1"/>
          </p:nvPr>
        </p:nvSpPr>
        <p:spPr>
          <a:xfrm>
            <a:off x="548081" y="2072825"/>
            <a:ext cx="3005887" cy="4050792"/>
          </a:xfrm>
        </p:spPr>
        <p:txBody>
          <a:bodyPr>
            <a:normAutofit/>
          </a:bodyPr>
          <a:lstStyle/>
          <a:p>
            <a:r>
              <a:rPr lang="pt-BR" dirty="0">
                <a:latin typeface="Segoe UI" panose="020B0502040204020203" pitchFamily="34" charset="0"/>
                <a:cs typeface="Segoe UI" panose="020B0502040204020203" pitchFamily="34" charset="0"/>
              </a:rPr>
              <a:t>Pode parecer complicado no começo.</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Mas vamos provar o quanto pode ser simples e divertido!</a:t>
            </a:r>
          </a:p>
        </p:txBody>
      </p:sp>
      <p:pic>
        <p:nvPicPr>
          <p:cNvPr id="5" name="Imagem 4">
            <a:extLst>
              <a:ext uri="{FF2B5EF4-FFF2-40B4-BE49-F238E27FC236}">
                <a16:creationId xmlns:a16="http://schemas.microsoft.com/office/drawing/2014/main" id="{459A7AFD-8886-4907-8744-118A5D908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982" y="1751004"/>
            <a:ext cx="7649555" cy="4300955"/>
          </a:xfrm>
          <a:prstGeom prst="rect">
            <a:avLst/>
          </a:prstGeom>
        </p:spPr>
      </p:pic>
    </p:spTree>
    <p:extLst>
      <p:ext uri="{BB962C8B-B14F-4D97-AF65-F5344CB8AC3E}">
        <p14:creationId xmlns:p14="http://schemas.microsoft.com/office/powerpoint/2010/main" val="601700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Falando um pouco de código</a:t>
            </a:r>
          </a:p>
        </p:txBody>
      </p:sp>
      <p:pic>
        <p:nvPicPr>
          <p:cNvPr id="6" name="Espaço Reservado para Conteúdo 5" descr="Uma imagem contendo pessoa, homem, parede, interior&#10;&#10;Descrição gerada com muito alta confiança">
            <a:extLst>
              <a:ext uri="{FF2B5EF4-FFF2-40B4-BE49-F238E27FC236}">
                <a16:creationId xmlns:a16="http://schemas.microsoft.com/office/drawing/2014/main" id="{ACD722BA-D34E-4779-8FD8-F32EFC0475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708" y="1757253"/>
            <a:ext cx="8434957" cy="4708671"/>
          </a:xfrm>
        </p:spPr>
      </p:pic>
    </p:spTree>
    <p:extLst>
      <p:ext uri="{BB962C8B-B14F-4D97-AF65-F5344CB8AC3E}">
        <p14:creationId xmlns:p14="http://schemas.microsoft.com/office/powerpoint/2010/main" val="3545201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t>O que é Service </a:t>
            </a:r>
            <a:r>
              <a:rPr lang="pt-BR" dirty="0" err="1"/>
              <a:t>Worker</a:t>
            </a:r>
            <a:r>
              <a:rPr lang="pt-BR" dirty="0"/>
              <a:t>?</a:t>
            </a:r>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1068963"/>
          </a:xfrm>
        </p:spPr>
        <p:txBody>
          <a:bodyPr>
            <a:normAutofit/>
          </a:bodyPr>
          <a:lstStyle/>
          <a:p>
            <a:r>
              <a:rPr lang="pt-BR" dirty="0">
                <a:latin typeface="Segoe UI" panose="020B0502040204020203" pitchFamily="34" charset="0"/>
                <a:cs typeface="Segoe UI" panose="020B0502040204020203" pitchFamily="34" charset="0"/>
              </a:rPr>
              <a:t>É um script que seu navegador executa em segundo plano, possibilitando recursos que não precisam de uma página da Web ou de interação do usuário. Atualmente, já incluem recursos como </a:t>
            </a:r>
            <a:r>
              <a:rPr lang="pt-BR" b="1" i="1" dirty="0">
                <a:latin typeface="Segoe UI" panose="020B0502040204020203" pitchFamily="34" charset="0"/>
                <a:cs typeface="Segoe UI" panose="020B0502040204020203" pitchFamily="34" charset="0"/>
              </a:rPr>
              <a:t>notificações </a:t>
            </a:r>
            <a:r>
              <a:rPr lang="pt-BR" b="1" i="1" dirty="0" err="1">
                <a:latin typeface="Segoe UI" panose="020B0502040204020203" pitchFamily="34" charset="0"/>
                <a:cs typeface="Segoe UI" panose="020B0502040204020203" pitchFamily="34" charset="0"/>
              </a:rPr>
              <a:t>push</a:t>
            </a:r>
            <a:r>
              <a:rPr lang="pt-BR" b="1" i="1"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e sincronização em segundo plano. </a:t>
            </a:r>
          </a:p>
          <a:p>
            <a:endParaRPr lang="pt-BR" dirty="0">
              <a:latin typeface="Segoe UI" panose="020B0502040204020203" pitchFamily="34" charset="0"/>
              <a:cs typeface="Segoe UI" panose="020B0502040204020203" pitchFamily="34" charset="0"/>
            </a:endParaRPr>
          </a:p>
        </p:txBody>
      </p:sp>
      <p:sp>
        <p:nvSpPr>
          <p:cNvPr id="4" name="Espaço Reservado para Conteúdo 2">
            <a:extLst>
              <a:ext uri="{FF2B5EF4-FFF2-40B4-BE49-F238E27FC236}">
                <a16:creationId xmlns:a16="http://schemas.microsoft.com/office/drawing/2014/main" id="{E9965EFF-66E0-4D1F-818B-66263C0DBA5A}"/>
              </a:ext>
            </a:extLst>
          </p:cNvPr>
          <p:cNvSpPr txBox="1">
            <a:spLocks/>
          </p:cNvSpPr>
          <p:nvPr/>
        </p:nvSpPr>
        <p:spPr>
          <a:xfrm>
            <a:off x="663267" y="5494789"/>
            <a:ext cx="8702281" cy="106896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r>
              <a:rPr lang="pt-BR" sz="1400" dirty="0">
                <a:latin typeface="Segoe UI" panose="020B0502040204020203" pitchFamily="34" charset="0"/>
                <a:cs typeface="Segoe UI" panose="020B0502040204020203" pitchFamily="34" charset="0"/>
              </a:rPr>
              <a:t>Fontes: </a:t>
            </a:r>
          </a:p>
          <a:p>
            <a:pPr marL="0" indent="0">
              <a:buFont typeface="Wingdings" pitchFamily="2" charset="2"/>
              <a:buNone/>
            </a:pPr>
            <a:r>
              <a:rPr lang="pt-BR" sz="1400" dirty="0">
                <a:latin typeface="Segoe UI" panose="020B0502040204020203" pitchFamily="34" charset="0"/>
                <a:cs typeface="Segoe UI" panose="020B0502040204020203" pitchFamily="34" charset="0"/>
                <a:hlinkClick r:id="rId3"/>
              </a:rPr>
              <a:t>https://braziljs.org/blog/service-worker-a-revolucao-da-plataforma-web/</a:t>
            </a:r>
            <a:endParaRPr lang="pt-BR" sz="1400" dirty="0">
              <a:latin typeface="Segoe UI" panose="020B0502040204020203" pitchFamily="34" charset="0"/>
              <a:cs typeface="Segoe UI" panose="020B0502040204020203" pitchFamily="34" charset="0"/>
            </a:endParaRPr>
          </a:p>
          <a:p>
            <a:pPr marL="0" indent="0">
              <a:buFont typeface="Wingdings" pitchFamily="2" charset="2"/>
              <a:buNone/>
            </a:pPr>
            <a:r>
              <a:rPr lang="pt-BR" sz="1400" dirty="0">
                <a:latin typeface="Segoe UI" panose="020B0502040204020203" pitchFamily="34" charset="0"/>
                <a:cs typeface="Segoe UI" panose="020B0502040204020203" pitchFamily="34" charset="0"/>
              </a:rPr>
              <a:t>https://developers.google.com/web/fundamentals/primers/service-workers/?hl=pt-br</a:t>
            </a:r>
          </a:p>
        </p:txBody>
      </p:sp>
      <p:pic>
        <p:nvPicPr>
          <p:cNvPr id="6" name="Imagem 5" descr="Uma imagem contendo céu, interior&#10;&#10;Descrição gerada com muito alta confiança">
            <a:extLst>
              <a:ext uri="{FF2B5EF4-FFF2-40B4-BE49-F238E27FC236}">
                <a16:creationId xmlns:a16="http://schemas.microsoft.com/office/drawing/2014/main" id="{482A8C4A-B111-4984-B222-B3769484A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942" y="2313212"/>
            <a:ext cx="3810000" cy="2857500"/>
          </a:xfrm>
          <a:prstGeom prst="rect">
            <a:avLst/>
          </a:prstGeom>
        </p:spPr>
      </p:pic>
    </p:spTree>
    <p:extLst>
      <p:ext uri="{BB962C8B-B14F-4D97-AF65-F5344CB8AC3E}">
        <p14:creationId xmlns:p14="http://schemas.microsoft.com/office/powerpoint/2010/main" val="3371526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The Web App </a:t>
            </a:r>
            <a:r>
              <a:rPr lang="pt-BR" dirty="0" err="1"/>
              <a:t>Manifest</a:t>
            </a:r>
            <a:r>
              <a:rPr lang="pt-BR" dirty="0"/>
              <a:t> </a:t>
            </a:r>
          </a:p>
        </p:txBody>
      </p:sp>
      <p:sp>
        <p:nvSpPr>
          <p:cNvPr id="5" name="Espaço Reservado para Conteúdo 4">
            <a:extLst>
              <a:ext uri="{FF2B5EF4-FFF2-40B4-BE49-F238E27FC236}">
                <a16:creationId xmlns:a16="http://schemas.microsoft.com/office/drawing/2014/main" id="{21EFBAFF-2BBC-44F6-9DEA-24AA9EEA5D99}"/>
              </a:ext>
            </a:extLst>
          </p:cNvPr>
          <p:cNvSpPr>
            <a:spLocks noGrp="1"/>
          </p:cNvSpPr>
          <p:nvPr>
            <p:ph idx="1"/>
          </p:nvPr>
        </p:nvSpPr>
        <p:spPr>
          <a:xfrm>
            <a:off x="1063752" y="1875484"/>
            <a:ext cx="5454494" cy="3298426"/>
          </a:xfrm>
        </p:spPr>
        <p:txBody>
          <a:bodyPr/>
          <a:lstStyle/>
          <a:p>
            <a:r>
              <a:rPr lang="pt-BR" dirty="0">
                <a:latin typeface="Segoe UI" panose="020B0502040204020203" pitchFamily="34" charset="0"/>
                <a:cs typeface="Segoe UI" panose="020B0502040204020203" pitchFamily="34" charset="0"/>
              </a:rPr>
              <a:t>É um simples arquivo em JSON responsável por parametrizar algumas configurações de aparência do aplicativo, como por exemplo, qual será sua cor primária? Qual será seu ícone? Como será chamado o atalho na área de trabalho?</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Também conhecido como:</a:t>
            </a:r>
          </a:p>
          <a:p>
            <a:pPr lvl="1"/>
            <a:r>
              <a:rPr lang="pt-BR" dirty="0" err="1">
                <a:latin typeface="Segoe UI" panose="020B0502040204020203" pitchFamily="34" charset="0"/>
                <a:cs typeface="Segoe UI" panose="020B0502040204020203" pitchFamily="34" charset="0"/>
              </a:rPr>
              <a:t>manifest.json</a:t>
            </a:r>
            <a:endParaRPr lang="pt-BR" dirty="0">
              <a:latin typeface="Segoe UI" panose="020B0502040204020203" pitchFamily="34" charset="0"/>
              <a:cs typeface="Segoe UI" panose="020B0502040204020203" pitchFamily="34" charset="0"/>
            </a:endParaRPr>
          </a:p>
        </p:txBody>
      </p:sp>
      <p:sp>
        <p:nvSpPr>
          <p:cNvPr id="6" name="Espaço Reservado para Conteúdo 4">
            <a:extLst>
              <a:ext uri="{FF2B5EF4-FFF2-40B4-BE49-F238E27FC236}">
                <a16:creationId xmlns:a16="http://schemas.microsoft.com/office/drawing/2014/main" id="{E58DAA1B-8749-4047-BBD4-2EDD91A818E6}"/>
              </a:ext>
            </a:extLst>
          </p:cNvPr>
          <p:cNvSpPr txBox="1">
            <a:spLocks/>
          </p:cNvSpPr>
          <p:nvPr/>
        </p:nvSpPr>
        <p:spPr>
          <a:xfrm>
            <a:off x="1066800" y="2322576"/>
            <a:ext cx="10058400"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endParaRPr lang="pt-BR" dirty="0">
              <a:latin typeface="Segoe UI" panose="020B0502040204020203" pitchFamily="34" charset="0"/>
              <a:cs typeface="Segoe UI" panose="020B0502040204020203" pitchFamily="34" charset="0"/>
            </a:endParaRPr>
          </a:p>
          <a:p>
            <a:endParaRPr lang="pt-BR" dirty="0">
              <a:latin typeface="Segoe UI" panose="020B0502040204020203" pitchFamily="34" charset="0"/>
              <a:cs typeface="Segoe UI" panose="020B0502040204020203" pitchFamily="34" charset="0"/>
            </a:endParaRPr>
          </a:p>
        </p:txBody>
      </p:sp>
      <p:sp>
        <p:nvSpPr>
          <p:cNvPr id="7" name="Espaço Reservado para Conteúdo 4">
            <a:extLst>
              <a:ext uri="{FF2B5EF4-FFF2-40B4-BE49-F238E27FC236}">
                <a16:creationId xmlns:a16="http://schemas.microsoft.com/office/drawing/2014/main" id="{629EABDF-B6E1-4BBB-ADE4-FD867BB985FD}"/>
              </a:ext>
            </a:extLst>
          </p:cNvPr>
          <p:cNvSpPr txBox="1">
            <a:spLocks/>
          </p:cNvSpPr>
          <p:nvPr/>
        </p:nvSpPr>
        <p:spPr>
          <a:xfrm>
            <a:off x="1063752" y="5402510"/>
            <a:ext cx="10058400" cy="970858"/>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r>
              <a:rPr lang="pt-BR" sz="1400" dirty="0">
                <a:latin typeface="Segoe UI" panose="020B0502040204020203" pitchFamily="34" charset="0"/>
                <a:cs typeface="Segoe UI" panose="020B0502040204020203" pitchFamily="34" charset="0"/>
              </a:rPr>
              <a:t>Fontes: </a:t>
            </a:r>
          </a:p>
          <a:p>
            <a:pPr marL="0" indent="0">
              <a:buNone/>
            </a:pPr>
            <a:r>
              <a:rPr lang="pt-BR" sz="1400" dirty="0">
                <a:latin typeface="Segoe UI" panose="020B0502040204020203" pitchFamily="34" charset="0"/>
                <a:cs typeface="Segoe UI" panose="020B0502040204020203" pitchFamily="34" charset="0"/>
                <a:hlinkClick r:id="rId2"/>
              </a:rPr>
              <a:t>https://developer.mozilla.org/en-US/docs/Web/Manifest</a:t>
            </a:r>
            <a:endParaRPr lang="pt-BR" sz="1400" dirty="0">
              <a:latin typeface="Segoe UI" panose="020B0502040204020203" pitchFamily="34" charset="0"/>
              <a:cs typeface="Segoe UI" panose="020B0502040204020203" pitchFamily="34" charset="0"/>
            </a:endParaRPr>
          </a:p>
          <a:p>
            <a:pPr marL="0" indent="0">
              <a:buFont typeface="Wingdings" pitchFamily="2" charset="2"/>
              <a:buNone/>
            </a:pPr>
            <a:r>
              <a:rPr lang="pt-BR" sz="1400" dirty="0">
                <a:latin typeface="Segoe UI" panose="020B0502040204020203" pitchFamily="34" charset="0"/>
                <a:cs typeface="Segoe UI" panose="020B0502040204020203" pitchFamily="34" charset="0"/>
              </a:rPr>
              <a:t>https://developers.google.com/web/fundamentals/web-app-manifest/?hl=en</a:t>
            </a:r>
          </a:p>
        </p:txBody>
      </p:sp>
      <p:pic>
        <p:nvPicPr>
          <p:cNvPr id="10" name="Imagem 9" descr="Uma imagem contendo pessoa, grama, ao ar livre, multidão&#10;&#10;Descrição gerada com muito alta confiança">
            <a:extLst>
              <a:ext uri="{FF2B5EF4-FFF2-40B4-BE49-F238E27FC236}">
                <a16:creationId xmlns:a16="http://schemas.microsoft.com/office/drawing/2014/main" id="{D8D9D23F-9F11-405C-BE2C-AF2702508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062" y="1844490"/>
            <a:ext cx="5229136" cy="3921852"/>
          </a:xfrm>
          <a:prstGeom prst="rect">
            <a:avLst/>
          </a:prstGeom>
        </p:spPr>
      </p:pic>
    </p:spTree>
    <p:extLst>
      <p:ext uri="{BB962C8B-B14F-4D97-AF65-F5344CB8AC3E}">
        <p14:creationId xmlns:p14="http://schemas.microsoft.com/office/powerpoint/2010/main" val="2360938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Imagem 27">
            <a:extLst>
              <a:ext uri="{FF2B5EF4-FFF2-40B4-BE49-F238E27FC236}">
                <a16:creationId xmlns:a16="http://schemas.microsoft.com/office/drawing/2014/main" id="{A4EE5F00-8267-40F8-A1C3-A520088D7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2431859"/>
            <a:ext cx="6912217" cy="2004542"/>
          </a:xfrm>
          <a:prstGeom prst="rect">
            <a:avLst/>
          </a:prstGeom>
        </p:spPr>
      </p:pic>
      <p:sp>
        <p:nvSpPr>
          <p:cNvPr id="6" name="Espaço Reservado para Conteúdo 4">
            <a:extLst>
              <a:ext uri="{FF2B5EF4-FFF2-40B4-BE49-F238E27FC236}">
                <a16:creationId xmlns:a16="http://schemas.microsoft.com/office/drawing/2014/main" id="{E58DAA1B-8749-4047-BBD4-2EDD91A818E6}"/>
              </a:ext>
            </a:extLst>
          </p:cNvPr>
          <p:cNvSpPr txBox="1">
            <a:spLocks/>
          </p:cNvSpPr>
          <p:nvPr/>
        </p:nvSpPr>
        <p:spPr>
          <a:xfrm>
            <a:off x="1066800" y="2322576"/>
            <a:ext cx="10058400"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endParaRPr lang="pt-BR" dirty="0">
              <a:latin typeface="Segoe UI" panose="020B0502040204020203" pitchFamily="34" charset="0"/>
              <a:cs typeface="Segoe UI" panose="020B0502040204020203" pitchFamily="34" charset="0"/>
            </a:endParaRPr>
          </a:p>
          <a:p>
            <a:endParaRPr lang="pt-BR" dirty="0">
              <a:latin typeface="Segoe UI" panose="020B0502040204020203" pitchFamily="34" charset="0"/>
              <a:cs typeface="Segoe UI" panose="020B0502040204020203" pitchFamily="34" charset="0"/>
            </a:endParaRPr>
          </a:p>
        </p:txBody>
      </p:sp>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7865806" y="484632"/>
            <a:ext cx="3677264" cy="1609344"/>
          </a:xfrm>
        </p:spPr>
        <p:txBody>
          <a:bodyPr>
            <a:normAutofit/>
          </a:bodyPr>
          <a:lstStyle/>
          <a:p>
            <a:r>
              <a:rPr lang="pt-BR" sz="3600"/>
              <a:t>Onde posso publicar?</a:t>
            </a:r>
          </a:p>
        </p:txBody>
      </p:sp>
      <p:sp>
        <p:nvSpPr>
          <p:cNvPr id="5" name="Espaço Reservado para Conteúdo 4">
            <a:extLst>
              <a:ext uri="{FF2B5EF4-FFF2-40B4-BE49-F238E27FC236}">
                <a16:creationId xmlns:a16="http://schemas.microsoft.com/office/drawing/2014/main" id="{21EFBAFF-2BBC-44F6-9DEA-24AA9EEA5D99}"/>
              </a:ext>
            </a:extLst>
          </p:cNvPr>
          <p:cNvSpPr>
            <a:spLocks noGrp="1"/>
          </p:cNvSpPr>
          <p:nvPr>
            <p:ph idx="1"/>
          </p:nvPr>
        </p:nvSpPr>
        <p:spPr>
          <a:xfrm>
            <a:off x="7865805" y="2121408"/>
            <a:ext cx="3677263" cy="4092579"/>
          </a:xfrm>
        </p:spPr>
        <p:txBody>
          <a:bodyPr>
            <a:normAutofit/>
          </a:bodyPr>
          <a:lstStyle/>
          <a:p>
            <a:r>
              <a:rPr lang="pt-BR" sz="1600" dirty="0">
                <a:latin typeface="Segoe UI" panose="020B0502040204020203" pitchFamily="34" charset="0"/>
                <a:cs typeface="Segoe UI" panose="020B0502040204020203" pitchFamily="34" charset="0"/>
              </a:rPr>
              <a:t>Precisamos de um servidor </a:t>
            </a:r>
            <a:r>
              <a:rPr lang="pt-BR" sz="1600" b="1" i="1" dirty="0">
                <a:latin typeface="Segoe UI" panose="020B0502040204020203" pitchFamily="34" charset="0"/>
                <a:cs typeface="Segoe UI" panose="020B0502040204020203" pitchFamily="34" charset="0"/>
              </a:rPr>
              <a:t>https</a:t>
            </a:r>
            <a:r>
              <a:rPr lang="pt-BR" sz="1600" dirty="0">
                <a:latin typeface="Segoe UI" panose="020B0502040204020203" pitchFamily="34" charset="0"/>
                <a:cs typeface="Segoe UI" panose="020B0502040204020203" pitchFamily="34" charset="0"/>
              </a:rPr>
              <a:t>, para isso podemos utilizar a plataforma </a:t>
            </a:r>
            <a:r>
              <a:rPr lang="pt-BR" sz="1600" dirty="0" err="1">
                <a:latin typeface="Segoe UI" panose="020B0502040204020203" pitchFamily="34" charset="0"/>
                <a:cs typeface="Segoe UI" panose="020B0502040204020203" pitchFamily="34" charset="0"/>
              </a:rPr>
              <a:t>firebase</a:t>
            </a:r>
            <a:r>
              <a:rPr lang="pt-BR" sz="1600" dirty="0">
                <a:latin typeface="Segoe UI" panose="020B0502040204020203" pitchFamily="34" charset="0"/>
                <a:cs typeface="Segoe UI" panose="020B0502040204020203" pitchFamily="34" charset="0"/>
              </a:rPr>
              <a:t> da </a:t>
            </a:r>
            <a:r>
              <a:rPr lang="pt-BR" sz="1600" dirty="0" err="1">
                <a:latin typeface="Segoe UI" panose="020B0502040204020203" pitchFamily="34" charset="0"/>
                <a:cs typeface="Segoe UI" panose="020B0502040204020203" pitchFamily="34" charset="0"/>
              </a:rPr>
              <a:t>google</a:t>
            </a:r>
            <a:r>
              <a:rPr lang="pt-BR" sz="1600" dirty="0">
                <a:latin typeface="Segoe UI" panose="020B0502040204020203" pitchFamily="34" charset="0"/>
                <a:cs typeface="Segoe UI" panose="020B0502040204020203" pitchFamily="34" charset="0"/>
              </a:rPr>
              <a:t> como exemplo. </a:t>
            </a:r>
          </a:p>
          <a:p>
            <a:endParaRPr lang="pt-BR" sz="1600" dirty="0">
              <a:latin typeface="Segoe UI" panose="020B0502040204020203" pitchFamily="34" charset="0"/>
              <a:cs typeface="Segoe UI" panose="020B0502040204020203" pitchFamily="34" charset="0"/>
            </a:endParaRPr>
          </a:p>
          <a:p>
            <a:r>
              <a:rPr lang="pt-BR" sz="1600" dirty="0">
                <a:latin typeface="Segoe UI" panose="020B0502040204020203" pitchFamily="34" charset="0"/>
                <a:cs typeface="Segoe UI" panose="020B0502040204020203" pitchFamily="34" charset="0"/>
              </a:rPr>
              <a:t>Além de ser gratuito, é muito simples de ser utilizado!</a:t>
            </a:r>
          </a:p>
        </p:txBody>
      </p:sp>
    </p:spTree>
    <p:extLst>
      <p:ext uri="{BB962C8B-B14F-4D97-AF65-F5344CB8AC3E}">
        <p14:creationId xmlns:p14="http://schemas.microsoft.com/office/powerpoint/2010/main" val="3105530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Quais frameworks utilizar?</a:t>
            </a:r>
          </a:p>
        </p:txBody>
      </p:sp>
      <p:sp>
        <p:nvSpPr>
          <p:cNvPr id="5" name="Espaço Reservado para Conteúdo 4">
            <a:extLst>
              <a:ext uri="{FF2B5EF4-FFF2-40B4-BE49-F238E27FC236}">
                <a16:creationId xmlns:a16="http://schemas.microsoft.com/office/drawing/2014/main" id="{21EFBAFF-2BBC-44F6-9DEA-24AA9EEA5D99}"/>
              </a:ext>
            </a:extLst>
          </p:cNvPr>
          <p:cNvSpPr>
            <a:spLocks noGrp="1"/>
          </p:cNvSpPr>
          <p:nvPr>
            <p:ph idx="1"/>
          </p:nvPr>
        </p:nvSpPr>
        <p:spPr>
          <a:xfrm>
            <a:off x="1063752" y="1875483"/>
            <a:ext cx="10127162" cy="4617596"/>
          </a:xfrm>
        </p:spPr>
        <p:txBody>
          <a:bodyPr>
            <a:normAutofit/>
          </a:bodyPr>
          <a:lstStyle/>
          <a:p>
            <a:r>
              <a:rPr lang="pt-BR" dirty="0">
                <a:latin typeface="Segoe UI" panose="020B0502040204020203" pitchFamily="34" charset="0"/>
                <a:cs typeface="Segoe UI" panose="020B0502040204020203" pitchFamily="34" charset="0"/>
              </a:rPr>
              <a:t>Você pode aproveitar seu tempo utilizando frameworks que já possuem um ecossistema preparado para um P.W.A.</a:t>
            </a:r>
          </a:p>
          <a:p>
            <a:r>
              <a:rPr lang="pt-BR" dirty="0">
                <a:latin typeface="Segoe UI" panose="020B0502040204020203" pitchFamily="34" charset="0"/>
                <a:cs typeface="Segoe UI" panose="020B0502040204020203" pitchFamily="34" charset="0"/>
              </a:rPr>
              <a:t>Irei recomendar o uso do </a:t>
            </a:r>
            <a:r>
              <a:rPr lang="pt-BR" b="1" i="1" dirty="0" err="1">
                <a:latin typeface="Segoe UI" panose="020B0502040204020203" pitchFamily="34" charset="0"/>
                <a:cs typeface="Segoe UI" panose="020B0502040204020203" pitchFamily="34" charset="0"/>
              </a:rPr>
              <a:t>Ionic</a:t>
            </a:r>
            <a:endParaRPr lang="pt-BR" b="1" i="1" dirty="0">
              <a:latin typeface="Segoe UI" panose="020B0502040204020203" pitchFamily="34" charset="0"/>
              <a:cs typeface="Segoe UI" panose="020B0502040204020203" pitchFamily="34" charset="0"/>
            </a:endParaRPr>
          </a:p>
          <a:p>
            <a:endParaRPr lang="pt-BR" b="1" i="1" dirty="0">
              <a:latin typeface="Segoe UI" panose="020B0502040204020203" pitchFamily="34" charset="0"/>
              <a:cs typeface="Segoe UI" panose="020B0502040204020203" pitchFamily="34" charset="0"/>
            </a:endParaRPr>
          </a:p>
          <a:p>
            <a:endParaRPr lang="pt-BR" b="1" i="1" dirty="0">
              <a:latin typeface="Segoe UI" panose="020B0502040204020203" pitchFamily="34" charset="0"/>
              <a:cs typeface="Segoe UI" panose="020B0502040204020203" pitchFamily="34" charset="0"/>
            </a:endParaRPr>
          </a:p>
          <a:p>
            <a:endParaRPr lang="pt-BR" b="1" i="1" dirty="0">
              <a:latin typeface="Segoe UI" panose="020B0502040204020203" pitchFamily="34" charset="0"/>
              <a:cs typeface="Segoe UI" panose="020B0502040204020203" pitchFamily="34" charset="0"/>
            </a:endParaRPr>
          </a:p>
          <a:p>
            <a:pPr marL="0" indent="0">
              <a:buNone/>
            </a:pPr>
            <a:endParaRPr lang="pt-BR" b="1" i="1" dirty="0">
              <a:latin typeface="Segoe UI" panose="020B0502040204020203" pitchFamily="34" charset="0"/>
              <a:cs typeface="Segoe UI" panose="020B0502040204020203" pitchFamily="34" charset="0"/>
            </a:endParaRPr>
          </a:p>
          <a:p>
            <a:endParaRPr lang="pt-BR" b="1" i="1" dirty="0">
              <a:latin typeface="Segoe UI" panose="020B0502040204020203" pitchFamily="34" charset="0"/>
              <a:cs typeface="Segoe UI" panose="020B0502040204020203" pitchFamily="34" charset="0"/>
            </a:endParaRPr>
          </a:p>
          <a:p>
            <a:endParaRPr lang="pt-BR" dirty="0">
              <a:latin typeface="Segoe UI" panose="020B0502040204020203" pitchFamily="34" charset="0"/>
              <a:cs typeface="Segoe UI" panose="020B0502040204020203" pitchFamily="34" charset="0"/>
            </a:endParaRP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https://blog.ionicframework.com/how-to-make-pwas-with-ionic/</a:t>
            </a:r>
          </a:p>
        </p:txBody>
      </p:sp>
      <p:sp>
        <p:nvSpPr>
          <p:cNvPr id="6" name="Espaço Reservado para Conteúdo 4">
            <a:extLst>
              <a:ext uri="{FF2B5EF4-FFF2-40B4-BE49-F238E27FC236}">
                <a16:creationId xmlns:a16="http://schemas.microsoft.com/office/drawing/2014/main" id="{E58DAA1B-8749-4047-BBD4-2EDD91A818E6}"/>
              </a:ext>
            </a:extLst>
          </p:cNvPr>
          <p:cNvSpPr txBox="1">
            <a:spLocks/>
          </p:cNvSpPr>
          <p:nvPr/>
        </p:nvSpPr>
        <p:spPr>
          <a:xfrm>
            <a:off x="1066800" y="2322576"/>
            <a:ext cx="10058400"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endParaRPr lang="pt-BR" dirty="0">
              <a:latin typeface="Segoe UI" panose="020B0502040204020203" pitchFamily="34" charset="0"/>
              <a:cs typeface="Segoe UI" panose="020B0502040204020203" pitchFamily="34" charset="0"/>
            </a:endParaRPr>
          </a:p>
          <a:p>
            <a:endParaRPr lang="pt-BR" dirty="0">
              <a:latin typeface="Segoe UI" panose="020B0502040204020203" pitchFamily="34" charset="0"/>
              <a:cs typeface="Segoe UI" panose="020B0502040204020203" pitchFamily="34" charset="0"/>
            </a:endParaRPr>
          </a:p>
        </p:txBody>
      </p:sp>
      <p:pic>
        <p:nvPicPr>
          <p:cNvPr id="4" name="Imagem 3" descr="Uma imagem contendo pessoa, homem, parede, interior&#10;&#10;Descrição gerada com muito alta confiança">
            <a:extLst>
              <a:ext uri="{FF2B5EF4-FFF2-40B4-BE49-F238E27FC236}">
                <a16:creationId xmlns:a16="http://schemas.microsoft.com/office/drawing/2014/main" id="{739D5016-452E-42E7-88B0-F3F5122A6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405" y="3106835"/>
            <a:ext cx="4743450" cy="2667000"/>
          </a:xfrm>
          <a:prstGeom prst="rect">
            <a:avLst/>
          </a:prstGeom>
        </p:spPr>
      </p:pic>
    </p:spTree>
    <p:extLst>
      <p:ext uri="{BB962C8B-B14F-4D97-AF65-F5344CB8AC3E}">
        <p14:creationId xmlns:p14="http://schemas.microsoft.com/office/powerpoint/2010/main" val="712991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Dúvidas?</a:t>
            </a:r>
          </a:p>
        </p:txBody>
      </p:sp>
      <p:sp>
        <p:nvSpPr>
          <p:cNvPr id="6" name="Espaço Reservado para Conteúdo 4">
            <a:extLst>
              <a:ext uri="{FF2B5EF4-FFF2-40B4-BE49-F238E27FC236}">
                <a16:creationId xmlns:a16="http://schemas.microsoft.com/office/drawing/2014/main" id="{E58DAA1B-8749-4047-BBD4-2EDD91A818E6}"/>
              </a:ext>
            </a:extLst>
          </p:cNvPr>
          <p:cNvSpPr txBox="1">
            <a:spLocks/>
          </p:cNvSpPr>
          <p:nvPr/>
        </p:nvSpPr>
        <p:spPr>
          <a:xfrm>
            <a:off x="1066800" y="2322576"/>
            <a:ext cx="10058400"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endParaRPr lang="pt-BR" dirty="0">
              <a:latin typeface="Segoe UI" panose="020B0502040204020203" pitchFamily="34" charset="0"/>
              <a:cs typeface="Segoe UI" panose="020B0502040204020203" pitchFamily="34" charset="0"/>
            </a:endParaRPr>
          </a:p>
          <a:p>
            <a:endParaRPr lang="pt-BR" dirty="0">
              <a:latin typeface="Segoe UI" panose="020B0502040204020203" pitchFamily="34" charset="0"/>
              <a:cs typeface="Segoe UI" panose="020B0502040204020203" pitchFamily="34" charset="0"/>
            </a:endParaRPr>
          </a:p>
        </p:txBody>
      </p:sp>
      <p:pic>
        <p:nvPicPr>
          <p:cNvPr id="9" name="Espaço Reservado para Conteúdo 8" descr="Uma imagem contendo pessoa, parede, interior, homem&#10;&#10;Descrição gerada com muito alta confiança">
            <a:extLst>
              <a:ext uri="{FF2B5EF4-FFF2-40B4-BE49-F238E27FC236}">
                <a16:creationId xmlns:a16="http://schemas.microsoft.com/office/drawing/2014/main" id="{10F46BDF-1F7E-4510-BA37-B02573F3CC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8328" y="1902078"/>
            <a:ext cx="7952508" cy="4471290"/>
          </a:xfrm>
        </p:spPr>
      </p:pic>
    </p:spTree>
    <p:extLst>
      <p:ext uri="{BB962C8B-B14F-4D97-AF65-F5344CB8AC3E}">
        <p14:creationId xmlns:p14="http://schemas.microsoft.com/office/powerpoint/2010/main" val="23323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m 5" descr="Uma imagem contendo pessoa, homem, telefone celular, telefone&#10;&#10;Descrição gerada com muito alta confiança">
            <a:extLst>
              <a:ext uri="{FF2B5EF4-FFF2-40B4-BE49-F238E27FC236}">
                <a16:creationId xmlns:a16="http://schemas.microsoft.com/office/drawing/2014/main" id="{01B7C16E-FA8F-417E-A6B4-B4D7D6B54EB7}"/>
              </a:ext>
            </a:extLst>
          </p:cNvPr>
          <p:cNvPicPr>
            <a:picLocks noChangeAspect="1"/>
          </p:cNvPicPr>
          <p:nvPr/>
        </p:nvPicPr>
        <p:blipFill rotWithShape="1">
          <a:blip r:embed="rId2">
            <a:extLst>
              <a:ext uri="{28A0092B-C50C-407E-A947-70E740481C1C}">
                <a14:useLocalDpi xmlns:a14="http://schemas.microsoft.com/office/drawing/2010/main" val="0"/>
              </a:ext>
            </a:extLst>
          </a:blip>
          <a:srcRect l="8289" r="44789"/>
          <a:stretch/>
        </p:blipFill>
        <p:spPr>
          <a:xfrm>
            <a:off x="7990450" y="1780235"/>
            <a:ext cx="3235568" cy="4775224"/>
          </a:xfrm>
          <a:prstGeom prst="rect">
            <a:avLst/>
          </a:prstGeom>
        </p:spPr>
      </p:pic>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dirty="0"/>
              <a:t>A </a:t>
            </a:r>
            <a:r>
              <a:rPr lang="pt-BR" dirty="0"/>
              <a:t>visão</a:t>
            </a:r>
            <a:r>
              <a:rPr lang="en-US" dirty="0"/>
              <a:t> original de Steve Jobs</a:t>
            </a:r>
          </a:p>
        </p:txBody>
      </p:sp>
      <p:sp>
        <p:nvSpPr>
          <p:cNvPr id="3" name="CaixaDeTexto 2">
            <a:extLst>
              <a:ext uri="{FF2B5EF4-FFF2-40B4-BE49-F238E27FC236}">
                <a16:creationId xmlns:a16="http://schemas.microsoft.com/office/drawing/2014/main" id="{E57745DB-54D3-4655-AE8F-380D87381005}"/>
              </a:ext>
            </a:extLst>
          </p:cNvPr>
          <p:cNvSpPr txBox="1"/>
          <p:nvPr/>
        </p:nvSpPr>
        <p:spPr>
          <a:xfrm>
            <a:off x="478303" y="1941342"/>
            <a:ext cx="7258928" cy="4432026"/>
          </a:xfrm>
          <a:prstGeom prst="rect">
            <a:avLst/>
          </a:prstGeom>
        </p:spPr>
        <p:txBody>
          <a:bodyPr vert="horz" lIns="91440" tIns="45720" rIns="91440" bIns="45720" rtlCol="0">
            <a:normAutofit/>
          </a:bodyPr>
          <a:lstStyle/>
          <a:p>
            <a:pPr indent="-182880" defTabSz="914400">
              <a:lnSpc>
                <a:spcPct val="90000"/>
              </a:lnSpc>
              <a:spcAft>
                <a:spcPts val="600"/>
              </a:spcAft>
              <a:buClr>
                <a:schemeClr val="accent2"/>
              </a:buClr>
              <a:buSzPct val="85000"/>
              <a:buFont typeface="Wingdings" pitchFamily="2" charset="2"/>
              <a:buChar char="§"/>
            </a:pPr>
            <a:r>
              <a:rPr lang="pt-BR" sz="2000" dirty="0">
                <a:latin typeface="Segoe UI" panose="020B0502040204020203" pitchFamily="34" charset="0"/>
                <a:cs typeface="Segoe UI" panose="020B0502040204020203" pitchFamily="34" charset="0"/>
              </a:rPr>
              <a:t>Em 2007, no evento </a:t>
            </a:r>
            <a:r>
              <a:rPr lang="pt-BR" sz="2000" b="1" i="1" dirty="0" err="1">
                <a:latin typeface="Segoe UI" panose="020B0502040204020203" pitchFamily="34" charset="0"/>
                <a:cs typeface="Segoe UI" panose="020B0502040204020203" pitchFamily="34" charset="0"/>
              </a:rPr>
              <a:t>Macworld</a:t>
            </a:r>
            <a:r>
              <a:rPr lang="pt-BR" sz="2000" b="1" i="1" dirty="0">
                <a:latin typeface="Segoe UI" panose="020B0502040204020203" pitchFamily="34" charset="0"/>
                <a:cs typeface="Segoe UI" panose="020B0502040204020203" pitchFamily="34" charset="0"/>
              </a:rPr>
              <a:t> </a:t>
            </a:r>
            <a:r>
              <a:rPr lang="pt-BR" sz="2000" b="1" i="1" dirty="0" err="1">
                <a:latin typeface="Segoe UI" panose="020B0502040204020203" pitchFamily="34" charset="0"/>
                <a:cs typeface="Segoe UI" panose="020B0502040204020203" pitchFamily="34" charset="0"/>
              </a:rPr>
              <a:t>Conference</a:t>
            </a:r>
            <a:r>
              <a:rPr lang="pt-BR" sz="2000" b="1" i="1" dirty="0">
                <a:latin typeface="Segoe UI" panose="020B0502040204020203" pitchFamily="34" charset="0"/>
                <a:cs typeface="Segoe UI" panose="020B0502040204020203" pitchFamily="34" charset="0"/>
              </a:rPr>
              <a:t> &amp; Expo</a:t>
            </a:r>
            <a:r>
              <a:rPr lang="pt-BR" sz="2000" dirty="0">
                <a:latin typeface="Segoe UI" panose="020B0502040204020203" pitchFamily="34" charset="0"/>
                <a:cs typeface="Segoe UI" panose="020B0502040204020203" pitchFamily="34" charset="0"/>
              </a:rPr>
              <a:t>, Steve demonstrou que a sua visão para aplicativos no </a:t>
            </a:r>
            <a:r>
              <a:rPr lang="pt-BR" sz="2000" dirty="0" err="1">
                <a:latin typeface="Segoe UI" panose="020B0502040204020203" pitchFamily="34" charset="0"/>
                <a:cs typeface="Segoe UI" panose="020B0502040204020203" pitchFamily="34" charset="0"/>
              </a:rPr>
              <a:t>Iphone</a:t>
            </a:r>
            <a:r>
              <a:rPr lang="pt-BR" sz="2000" dirty="0">
                <a:latin typeface="Segoe UI" panose="020B0502040204020203" pitchFamily="34" charset="0"/>
                <a:cs typeface="Segoe UI" panose="020B0502040204020203" pitchFamily="34" charset="0"/>
              </a:rPr>
              <a:t> fossem na verdade aplicações web! </a:t>
            </a:r>
          </a:p>
          <a:p>
            <a:pPr indent="-182880" defTabSz="914400">
              <a:lnSpc>
                <a:spcPct val="90000"/>
              </a:lnSpc>
              <a:spcAft>
                <a:spcPts val="600"/>
              </a:spcAft>
              <a:buClr>
                <a:schemeClr val="accent2"/>
              </a:buClr>
              <a:buSzPct val="85000"/>
              <a:buFont typeface="Wingdings" pitchFamily="2" charset="2"/>
              <a:buChar char="§"/>
            </a:pPr>
            <a:endParaRPr lang="pt-BR" sz="2000" dirty="0">
              <a:latin typeface="Segoe UI" panose="020B0502040204020203" pitchFamily="34" charset="0"/>
              <a:cs typeface="Segoe UI" panose="020B0502040204020203" pitchFamily="34" charset="0"/>
            </a:endParaRPr>
          </a:p>
          <a:p>
            <a:pPr indent="-182880" defTabSz="914400">
              <a:lnSpc>
                <a:spcPct val="90000"/>
              </a:lnSpc>
              <a:spcAft>
                <a:spcPts val="600"/>
              </a:spcAft>
              <a:buClr>
                <a:schemeClr val="accent2"/>
              </a:buClr>
              <a:buSzPct val="85000"/>
              <a:buFont typeface="Wingdings" pitchFamily="2" charset="2"/>
              <a:buChar char="§"/>
            </a:pPr>
            <a:r>
              <a:rPr lang="pt-BR" sz="2000" dirty="0">
                <a:latin typeface="Segoe UI" panose="020B0502040204020203" pitchFamily="34" charset="0"/>
                <a:cs typeface="Segoe UI" panose="020B0502040204020203" pitchFamily="34" charset="0"/>
              </a:rPr>
              <a:t>Através do navegador Safari, os desenvolvedores iriam possuir acesso a diversas </a:t>
            </a:r>
            <a:r>
              <a:rPr lang="pt-BR" sz="2000" b="1" i="1" dirty="0">
                <a:latin typeface="Segoe UI" panose="020B0502040204020203" pitchFamily="34" charset="0"/>
                <a:cs typeface="Segoe UI" panose="020B0502040204020203" pitchFamily="34" charset="0"/>
              </a:rPr>
              <a:t>APIS</a:t>
            </a:r>
            <a:r>
              <a:rPr lang="pt-BR" sz="2000" dirty="0">
                <a:latin typeface="Segoe UI" panose="020B0502040204020203" pitchFamily="34" charset="0"/>
                <a:cs typeface="Segoe UI" panose="020B0502040204020203" pitchFamily="34" charset="0"/>
              </a:rPr>
              <a:t> nativas possibilitando por exemplo chamadas telefônicas.</a:t>
            </a:r>
          </a:p>
          <a:p>
            <a:pPr indent="-182880" defTabSz="914400">
              <a:lnSpc>
                <a:spcPct val="90000"/>
              </a:lnSpc>
              <a:spcAft>
                <a:spcPts val="600"/>
              </a:spcAft>
              <a:buClr>
                <a:schemeClr val="accent2"/>
              </a:buClr>
              <a:buSzPct val="85000"/>
              <a:buFont typeface="Wingdings" pitchFamily="2" charset="2"/>
              <a:buChar char="§"/>
            </a:pPr>
            <a:endParaRPr lang="pt-BR" sz="2000" dirty="0">
              <a:latin typeface="Segoe UI" panose="020B0502040204020203" pitchFamily="34" charset="0"/>
              <a:cs typeface="Segoe UI" panose="020B0502040204020203" pitchFamily="34" charset="0"/>
            </a:endParaRPr>
          </a:p>
          <a:p>
            <a:pPr indent="-182880" defTabSz="914400">
              <a:lnSpc>
                <a:spcPct val="90000"/>
              </a:lnSpc>
              <a:spcAft>
                <a:spcPts val="600"/>
              </a:spcAft>
              <a:buClr>
                <a:schemeClr val="accent2"/>
              </a:buClr>
              <a:buSzPct val="85000"/>
              <a:buFont typeface="Wingdings" pitchFamily="2" charset="2"/>
              <a:buChar char="§"/>
            </a:pPr>
            <a:r>
              <a:rPr lang="pt-BR" sz="2000" dirty="0">
                <a:latin typeface="Segoe UI" panose="020B0502040204020203" pitchFamily="34" charset="0"/>
                <a:cs typeface="Segoe UI" panose="020B0502040204020203" pitchFamily="34" charset="0"/>
              </a:rPr>
              <a:t>Porém a ideia foi abandonada, logo liberaram as </a:t>
            </a:r>
            <a:r>
              <a:rPr lang="pt-BR" sz="2000" b="1" i="1" dirty="0">
                <a:latin typeface="Segoe UI" panose="020B0502040204020203" pitchFamily="34" charset="0"/>
                <a:cs typeface="Segoe UI" panose="020B0502040204020203" pitchFamily="34" charset="0"/>
              </a:rPr>
              <a:t>SDKS </a:t>
            </a:r>
            <a:r>
              <a:rPr lang="pt-BR" sz="2000" dirty="0">
                <a:latin typeface="Segoe UI" panose="020B0502040204020203" pitchFamily="34" charset="0"/>
                <a:cs typeface="Segoe UI" panose="020B0502040204020203" pitchFamily="34" charset="0"/>
              </a:rPr>
              <a:t>nativas para desenvolver com </a:t>
            </a:r>
            <a:r>
              <a:rPr lang="pt-BR" sz="2000" b="1" i="1" dirty="0" err="1">
                <a:latin typeface="Segoe UI" panose="020B0502040204020203" pitchFamily="34" charset="0"/>
                <a:cs typeface="Segoe UI" panose="020B0502040204020203" pitchFamily="34" charset="0"/>
              </a:rPr>
              <a:t>Object</a:t>
            </a:r>
            <a:r>
              <a:rPr lang="pt-BR" sz="2000" b="1" i="1" dirty="0">
                <a:latin typeface="Segoe UI" panose="020B0502040204020203" pitchFamily="34" charset="0"/>
                <a:cs typeface="Segoe UI" panose="020B0502040204020203" pitchFamily="34" charset="0"/>
              </a:rPr>
              <a:t> C</a:t>
            </a:r>
            <a:r>
              <a:rPr lang="pt-BR" sz="2000" dirty="0">
                <a:latin typeface="Segoe UI" panose="020B0502040204020203" pitchFamily="34" charset="0"/>
                <a:cs typeface="Segoe UI" panose="020B0502040204020203" pitchFamily="34" charset="0"/>
              </a:rPr>
              <a:t> e foi uma grande explosão a Apple </a:t>
            </a:r>
            <a:r>
              <a:rPr lang="pt-BR" sz="2000" dirty="0" err="1">
                <a:latin typeface="Segoe UI" panose="020B0502040204020203" pitchFamily="34" charset="0"/>
                <a:cs typeface="Segoe UI" panose="020B0502040204020203" pitchFamily="34" charset="0"/>
              </a:rPr>
              <a:t>Store</a:t>
            </a:r>
            <a:r>
              <a:rPr lang="pt-BR" sz="2000" dirty="0">
                <a:latin typeface="Segoe UI" panose="020B0502040204020203" pitchFamily="34" charset="0"/>
                <a:cs typeface="Segoe UI" panose="020B0502040204020203" pitchFamily="34" charset="0"/>
              </a:rPr>
              <a:t>.</a:t>
            </a:r>
          </a:p>
          <a:p>
            <a:pPr defTabSz="914400">
              <a:lnSpc>
                <a:spcPct val="90000"/>
              </a:lnSpc>
              <a:spcAft>
                <a:spcPts val="600"/>
              </a:spcAft>
              <a:buClr>
                <a:schemeClr val="accent2"/>
              </a:buClr>
              <a:buSzPct val="85000"/>
            </a:pPr>
            <a:endParaRPr lang="pt-BR" sz="2000" dirty="0">
              <a:latin typeface="Segoe UI" panose="020B0502040204020203" pitchFamily="34" charset="0"/>
              <a:cs typeface="Segoe UI" panose="020B0502040204020203" pitchFamily="34" charset="0"/>
            </a:endParaRPr>
          </a:p>
          <a:p>
            <a:pPr indent="-182880" defTabSz="914400">
              <a:lnSpc>
                <a:spcPct val="90000"/>
              </a:lnSpc>
              <a:spcAft>
                <a:spcPts val="600"/>
              </a:spcAft>
              <a:buClr>
                <a:schemeClr val="accent2"/>
              </a:buClr>
              <a:buSzPct val="85000"/>
              <a:buFont typeface="Wingdings" pitchFamily="2" charset="2"/>
              <a:buChar char="§"/>
            </a:pPr>
            <a:r>
              <a:rPr lang="pt-BR" sz="2000" dirty="0">
                <a:latin typeface="Segoe UI" panose="020B0502040204020203" pitchFamily="34" charset="0"/>
                <a:cs typeface="Segoe UI" panose="020B0502040204020203" pitchFamily="34" charset="0"/>
              </a:rPr>
              <a:t>Fonte: https://youtu.be/8Vq993Td6ys</a:t>
            </a:r>
          </a:p>
        </p:txBody>
      </p:sp>
    </p:spTree>
    <p:extLst>
      <p:ext uri="{BB962C8B-B14F-4D97-AF65-F5344CB8AC3E}">
        <p14:creationId xmlns:p14="http://schemas.microsoft.com/office/powerpoint/2010/main" val="1505145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Muito Obrigado!</a:t>
            </a:r>
          </a:p>
        </p:txBody>
      </p:sp>
      <p:pic>
        <p:nvPicPr>
          <p:cNvPr id="7" name="Espaço Reservado para Conteúdo 6">
            <a:extLst>
              <a:ext uri="{FF2B5EF4-FFF2-40B4-BE49-F238E27FC236}">
                <a16:creationId xmlns:a16="http://schemas.microsoft.com/office/drawing/2014/main" id="{E0D19CA4-102B-4B41-BC39-5D927B7A64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895" y="1833127"/>
            <a:ext cx="5120924" cy="4401693"/>
          </a:xfrm>
        </p:spPr>
      </p:pic>
      <p:sp>
        <p:nvSpPr>
          <p:cNvPr id="6" name="Espaço Reservado para Conteúdo 4">
            <a:extLst>
              <a:ext uri="{FF2B5EF4-FFF2-40B4-BE49-F238E27FC236}">
                <a16:creationId xmlns:a16="http://schemas.microsoft.com/office/drawing/2014/main" id="{E58DAA1B-8749-4047-BBD4-2EDD91A818E6}"/>
              </a:ext>
            </a:extLst>
          </p:cNvPr>
          <p:cNvSpPr txBox="1">
            <a:spLocks/>
          </p:cNvSpPr>
          <p:nvPr/>
        </p:nvSpPr>
        <p:spPr>
          <a:xfrm>
            <a:off x="1066800" y="2322576"/>
            <a:ext cx="10058400"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endParaRPr lang="pt-BR" dirty="0">
              <a:latin typeface="Segoe UI" panose="020B0502040204020203" pitchFamily="34" charset="0"/>
              <a:cs typeface="Segoe UI" panose="020B0502040204020203" pitchFamily="34" charset="0"/>
            </a:endParaRPr>
          </a:p>
          <a:p>
            <a:endParaRPr lang="pt-BR" dirty="0">
              <a:latin typeface="Segoe UI" panose="020B0502040204020203" pitchFamily="34" charset="0"/>
              <a:cs typeface="Segoe UI" panose="020B0502040204020203" pitchFamily="34" charset="0"/>
            </a:endParaRPr>
          </a:p>
        </p:txBody>
      </p:sp>
      <p:pic>
        <p:nvPicPr>
          <p:cNvPr id="9" name="Imagem 8" descr="Uma imagem contendo pessoa, homem, vestuário, gravata&#10;&#10;Descrição gerada com muito alta confiança">
            <a:extLst>
              <a:ext uri="{FF2B5EF4-FFF2-40B4-BE49-F238E27FC236}">
                <a16:creationId xmlns:a16="http://schemas.microsoft.com/office/drawing/2014/main" id="{7FD93853-CB18-4952-89D3-55F3AA33D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19" y="2322576"/>
            <a:ext cx="6466968" cy="3636046"/>
          </a:xfrm>
          <a:prstGeom prst="rect">
            <a:avLst/>
          </a:prstGeom>
        </p:spPr>
      </p:pic>
    </p:spTree>
    <p:extLst>
      <p:ext uri="{BB962C8B-B14F-4D97-AF65-F5344CB8AC3E}">
        <p14:creationId xmlns:p14="http://schemas.microsoft.com/office/powerpoint/2010/main" val="2384178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Mais conhecimento</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a:xfrm>
            <a:off x="1069848" y="1795244"/>
            <a:ext cx="10058400" cy="4639112"/>
          </a:xfrm>
        </p:spPr>
        <p:txBody>
          <a:bodyPr>
            <a:normAutofit fontScale="92500" lnSpcReduction="10000"/>
          </a:bodyPr>
          <a:lstStyle/>
          <a:p>
            <a:r>
              <a:rPr lang="pt-BR" dirty="0">
                <a:latin typeface="Segoe UI" panose="020B0502040204020203" pitchFamily="34" charset="0"/>
                <a:cs typeface="Segoe UI" panose="020B0502040204020203" pitchFamily="34" charset="0"/>
                <a:hlinkClick r:id="rId2"/>
              </a:rPr>
              <a:t>https://blog.minnisell.com/mas-afinal-de-contas-o-que-%C3%A9-um-progressive-web-app-8cd727a8fe46</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hlinkClick r:id="rId3"/>
              </a:rPr>
              <a:t>https://pwa.rocks/</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hlinkClick r:id="rId4"/>
              </a:rPr>
              <a:t>https://vizir.com.br/2017/08/o-que-e-pwa-progressive-web-app-porque-isso-pode-aumentar-seus-resultados-mobile/</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hlinkClick r:id="rId5"/>
              </a:rPr>
              <a:t>https://blog.ionicframework.com/what-is-a-progressive-web-app/</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hlinkClick r:id="rId6"/>
              </a:rPr>
              <a:t>https://www.recode.net/2016/6/8/11883518/app-boom-over-snapchat-uber</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hlinkClick r:id="rId7"/>
              </a:rPr>
              <a:t>https://tableless.com.br/introducao-aos-progressive-web-apps</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hlinkClick r:id="rId8"/>
              </a:rPr>
              <a:t>https://platform-status.mozilla.org/</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hlinkClick r:id="rId9"/>
              </a:rPr>
              <a:t>https://developers.google.com/web/fundamentals/primers/service-workers/?hl=pt-br</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hlinkClick r:id="rId10"/>
              </a:rPr>
              <a:t>https://www.pwastats.com/</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hlinkClick r:id="rId11"/>
              </a:rPr>
              <a:t>https://www.windowsteam.com.br/</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https://mofluid.com/blog/10-best-progressive-web-apps/</a:t>
            </a:r>
          </a:p>
        </p:txBody>
      </p:sp>
    </p:spTree>
    <p:extLst>
      <p:ext uri="{BB962C8B-B14F-4D97-AF65-F5344CB8AC3E}">
        <p14:creationId xmlns:p14="http://schemas.microsoft.com/office/powerpoint/2010/main" val="2093457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869C13A-1B20-4878-92D0-02D541E3B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2699" y="2193036"/>
            <a:ext cx="3121190" cy="3639872"/>
          </a:xfrm>
          <a:prstGeom prst="rect">
            <a:avLst/>
          </a:prstGeom>
        </p:spPr>
      </p:pic>
      <p:sp>
        <p:nvSpPr>
          <p:cNvPr id="6" name="CaixaDeTexto 5">
            <a:extLst>
              <a:ext uri="{FF2B5EF4-FFF2-40B4-BE49-F238E27FC236}">
                <a16:creationId xmlns:a16="http://schemas.microsoft.com/office/drawing/2014/main" id="{F14F8046-C13A-44AC-9FDE-751EDBD38FD7}"/>
              </a:ext>
            </a:extLst>
          </p:cNvPr>
          <p:cNvSpPr txBox="1"/>
          <p:nvPr/>
        </p:nvSpPr>
        <p:spPr>
          <a:xfrm>
            <a:off x="900332" y="2405574"/>
            <a:ext cx="9003323" cy="369332"/>
          </a:xfrm>
          <a:prstGeom prst="rect">
            <a:avLst/>
          </a:prstGeom>
          <a:noFill/>
        </p:spPr>
        <p:txBody>
          <a:bodyPr wrap="square" rtlCol="0">
            <a:spAutoFit/>
          </a:bodyPr>
          <a:lstStyle/>
          <a:p>
            <a:pPr marL="285750" indent="-285750">
              <a:buFont typeface="Arial" panose="020B0604020202020204" pitchFamily="34" charset="0"/>
              <a:buChar char="•"/>
            </a:pPr>
            <a:endParaRPr lang="pt-BR" dirty="0"/>
          </a:p>
        </p:txBody>
      </p:sp>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a:normAutofit/>
          </a:bodyPr>
          <a:lstStyle/>
          <a:p>
            <a:r>
              <a:rPr lang="pt-BR" dirty="0"/>
              <a:t>Android</a:t>
            </a:r>
          </a:p>
        </p:txBody>
      </p:sp>
      <p:sp>
        <p:nvSpPr>
          <p:cNvPr id="7" name="Espaço Reservado para Conteúdo 2">
            <a:extLst>
              <a:ext uri="{FF2B5EF4-FFF2-40B4-BE49-F238E27FC236}">
                <a16:creationId xmlns:a16="http://schemas.microsoft.com/office/drawing/2014/main" id="{9FA5AE61-9FC4-48F2-8119-8923826B034F}"/>
              </a:ext>
            </a:extLst>
          </p:cNvPr>
          <p:cNvSpPr>
            <a:spLocks noGrp="1"/>
          </p:cNvSpPr>
          <p:nvPr>
            <p:ph idx="1"/>
          </p:nvPr>
        </p:nvSpPr>
        <p:spPr>
          <a:xfrm>
            <a:off x="689317" y="2121408"/>
            <a:ext cx="6862949" cy="4050792"/>
          </a:xfrm>
        </p:spPr>
        <p:txBody>
          <a:bodyPr>
            <a:normAutofit/>
          </a:bodyPr>
          <a:lstStyle/>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Desde a versão 1.5 o Android disponibilizou sua </a:t>
            </a:r>
            <a:r>
              <a:rPr lang="pt-BR" b="1" i="1" dirty="0" err="1">
                <a:latin typeface="Segoe UI" panose="020B0502040204020203" pitchFamily="34" charset="0"/>
                <a:cs typeface="Segoe UI" panose="020B0502040204020203" pitchFamily="34" charset="0"/>
              </a:rPr>
              <a:t>sdk</a:t>
            </a:r>
            <a:r>
              <a:rPr lang="pt-BR" b="1"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para a comunidade de desenvolvimento, possibilitando a criação de aplicativos nativos.</a:t>
            </a:r>
          </a:p>
          <a:p>
            <a:pPr marL="285750" indent="-285750">
              <a:buFont typeface="Arial" panose="020B0604020202020204" pitchFamily="34" charset="0"/>
              <a:buChar char="•"/>
            </a:pPr>
            <a:endParaRPr lang="pt-B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Toda a lógica de tais aplicativos poderiam ser desenvolvidos através da linguagem de programação </a:t>
            </a:r>
            <a:r>
              <a:rPr lang="pt-BR" b="1" i="1" dirty="0">
                <a:latin typeface="Segoe UI" panose="020B0502040204020203" pitchFamily="34" charset="0"/>
                <a:cs typeface="Segoe UI" panose="020B0502040204020203" pitchFamily="34" charset="0"/>
              </a:rPr>
              <a:t>Java.</a:t>
            </a:r>
          </a:p>
          <a:p>
            <a:pPr marL="285750" indent="-285750">
              <a:buFont typeface="Arial" panose="020B0604020202020204" pitchFamily="34" charset="0"/>
              <a:buChar char="•"/>
            </a:pPr>
            <a:endParaRPr lang="pt-BR" b="1" i="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Por ser uma linguagem muito popular na época e até hoje, trouxe o interesse de muitos desenvolvedores, fazendo o Android possuir a maior gama de aplicativos.</a:t>
            </a:r>
          </a:p>
        </p:txBody>
      </p:sp>
    </p:spTree>
    <p:extLst>
      <p:ext uri="{BB962C8B-B14F-4D97-AF65-F5344CB8AC3E}">
        <p14:creationId xmlns:p14="http://schemas.microsoft.com/office/powerpoint/2010/main" val="1257957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descr="Uma imagem contendo céu, pessoa, mão, mantendo&#10;&#10;Descrição gerada com muito alta confiança">
            <a:extLst>
              <a:ext uri="{FF2B5EF4-FFF2-40B4-BE49-F238E27FC236}">
                <a16:creationId xmlns:a16="http://schemas.microsoft.com/office/drawing/2014/main" id="{FB725700-7D66-44E2-8ABF-452CDBFBD6E3}"/>
              </a:ext>
            </a:extLst>
          </p:cNvPr>
          <p:cNvPicPr>
            <a:picLocks noChangeAspect="1"/>
          </p:cNvPicPr>
          <p:nvPr/>
        </p:nvPicPr>
        <p:blipFill rotWithShape="1">
          <a:blip r:embed="rId3">
            <a:extLst>
              <a:ext uri="{28A0092B-C50C-407E-A947-70E740481C1C}">
                <a14:useLocalDpi xmlns:a14="http://schemas.microsoft.com/office/drawing/2010/main" val="0"/>
              </a:ext>
            </a:extLst>
          </a:blip>
          <a:srcRect l="20939" r="21930"/>
          <a:stretch/>
        </p:blipFill>
        <p:spPr>
          <a:xfrm>
            <a:off x="1049092" y="2193036"/>
            <a:ext cx="3261954" cy="3639872"/>
          </a:xfrm>
          <a:prstGeom prst="rect">
            <a:avLst/>
          </a:prstGeom>
        </p:spPr>
      </p:pic>
      <p:sp>
        <p:nvSpPr>
          <p:cNvPr id="6" name="CaixaDeTexto 5">
            <a:extLst>
              <a:ext uri="{FF2B5EF4-FFF2-40B4-BE49-F238E27FC236}">
                <a16:creationId xmlns:a16="http://schemas.microsoft.com/office/drawing/2014/main" id="{F14F8046-C13A-44AC-9FDE-751EDBD38FD7}"/>
              </a:ext>
            </a:extLst>
          </p:cNvPr>
          <p:cNvSpPr txBox="1"/>
          <p:nvPr/>
        </p:nvSpPr>
        <p:spPr>
          <a:xfrm>
            <a:off x="900332" y="2405574"/>
            <a:ext cx="9003323" cy="369332"/>
          </a:xfrm>
          <a:prstGeom prst="rect">
            <a:avLst/>
          </a:prstGeom>
          <a:noFill/>
        </p:spPr>
        <p:txBody>
          <a:bodyPr wrap="square" rtlCol="0">
            <a:spAutoFit/>
          </a:bodyPr>
          <a:lstStyle/>
          <a:p>
            <a:pPr marL="285750" indent="-285750">
              <a:buFont typeface="Arial" panose="020B0604020202020204" pitchFamily="34" charset="0"/>
              <a:buChar char="•"/>
            </a:pPr>
            <a:endParaRPr lang="pt-BR" dirty="0"/>
          </a:p>
        </p:txBody>
      </p:sp>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a:normAutofit/>
          </a:bodyPr>
          <a:lstStyle/>
          <a:p>
            <a:r>
              <a:rPr lang="pt-BR" dirty="0"/>
              <a:t>Windows Phone</a:t>
            </a:r>
          </a:p>
        </p:txBody>
      </p:sp>
      <p:sp>
        <p:nvSpPr>
          <p:cNvPr id="7" name="Espaço Reservado para Conteúdo 2">
            <a:extLst>
              <a:ext uri="{FF2B5EF4-FFF2-40B4-BE49-F238E27FC236}">
                <a16:creationId xmlns:a16="http://schemas.microsoft.com/office/drawing/2014/main" id="{9FA5AE61-9FC4-48F2-8119-8923826B034F}"/>
              </a:ext>
            </a:extLst>
          </p:cNvPr>
          <p:cNvSpPr>
            <a:spLocks noGrp="1"/>
          </p:cNvSpPr>
          <p:nvPr>
            <p:ph idx="1"/>
          </p:nvPr>
        </p:nvSpPr>
        <p:spPr>
          <a:xfrm>
            <a:off x="4645829" y="1758462"/>
            <a:ext cx="6482419" cy="4413738"/>
          </a:xfrm>
        </p:spPr>
        <p:txBody>
          <a:bodyPr>
            <a:normAutofit/>
          </a:bodyPr>
          <a:lstStyle/>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A Microsoft não queria deixar de ter seu próprio sistema operacional mobile e foi lançado em 2010, (talvez um pouco tarde) o Windows Phone.</a:t>
            </a:r>
          </a:p>
          <a:p>
            <a:pPr marL="285750" indent="-285750">
              <a:buFont typeface="Arial" panose="020B0604020202020204" pitchFamily="34" charset="0"/>
              <a:buChar char="•"/>
            </a:pPr>
            <a:endParaRPr lang="pt-B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Com seu diferencial de possuir a interface metro, integração nativa com a </a:t>
            </a:r>
            <a:r>
              <a:rPr lang="pt-BR" b="1" i="1" dirty="0">
                <a:latin typeface="Segoe UI" panose="020B0502040204020203" pitchFamily="34" charset="0"/>
                <a:cs typeface="Segoe UI" panose="020B0502040204020203" pitchFamily="34" charset="0"/>
              </a:rPr>
              <a:t>Cortana</a:t>
            </a:r>
            <a:r>
              <a:rPr lang="pt-BR" dirty="0">
                <a:latin typeface="Segoe UI" panose="020B0502040204020203" pitchFamily="34" charset="0"/>
                <a:cs typeface="Segoe UI" panose="020B0502040204020203" pitchFamily="34" charset="0"/>
              </a:rPr>
              <a:t>, </a:t>
            </a:r>
            <a:r>
              <a:rPr lang="pt-BR" b="1" i="1" dirty="0">
                <a:latin typeface="Segoe UI" panose="020B0502040204020203" pitchFamily="34" charset="0"/>
                <a:cs typeface="Segoe UI" panose="020B0502040204020203" pitchFamily="34" charset="0"/>
              </a:rPr>
              <a:t>Office</a:t>
            </a:r>
            <a:r>
              <a:rPr lang="pt-BR" dirty="0">
                <a:latin typeface="Segoe UI" panose="020B0502040204020203" pitchFamily="34" charset="0"/>
                <a:cs typeface="Segoe UI" panose="020B0502040204020203" pitchFamily="34" charset="0"/>
              </a:rPr>
              <a:t> e o </a:t>
            </a:r>
            <a:r>
              <a:rPr lang="pt-BR" b="1" i="1" dirty="0">
                <a:latin typeface="Segoe UI" panose="020B0502040204020203" pitchFamily="34" charset="0"/>
                <a:cs typeface="Segoe UI" panose="020B0502040204020203" pitchFamily="34" charset="0"/>
              </a:rPr>
              <a:t>Windows Desktop </a:t>
            </a:r>
            <a:r>
              <a:rPr lang="pt-BR" dirty="0">
                <a:latin typeface="Segoe UI" panose="020B0502040204020203" pitchFamily="34" charset="0"/>
                <a:cs typeface="Segoe UI" panose="020B0502040204020203" pitchFamily="34" charset="0"/>
              </a:rPr>
              <a:t>não foi o bastante.</a:t>
            </a:r>
          </a:p>
          <a:p>
            <a:pPr marL="285750" indent="-285750">
              <a:buFont typeface="Arial" panose="020B0604020202020204" pitchFamily="34" charset="0"/>
              <a:buChar char="•"/>
            </a:pPr>
            <a:endParaRPr lang="pt-B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Seu suporte foi encerrado em 2017 e foi substituído pelo Windows 10 mobile, mas que infelizmente não teve apoio dos desenvolvedores, não possuindo tantos aplicativos quanto seus rivais.</a:t>
            </a:r>
          </a:p>
          <a:p>
            <a:pPr marL="285750" indent="-285750">
              <a:buFont typeface="Arial" panose="020B0604020202020204" pitchFamily="34" charset="0"/>
              <a:buChar char="•"/>
            </a:pPr>
            <a:endParaRPr lang="pt-B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34618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2A665F-70FA-4C79-A7EC-047D0A15C711}"/>
              </a:ext>
            </a:extLst>
          </p:cNvPr>
          <p:cNvSpPr>
            <a:spLocks noGrp="1"/>
          </p:cNvSpPr>
          <p:nvPr>
            <p:ph type="title"/>
          </p:nvPr>
        </p:nvSpPr>
        <p:spPr>
          <a:xfrm>
            <a:off x="1066800" y="653308"/>
            <a:ext cx="10058400" cy="1133217"/>
          </a:xfrm>
        </p:spPr>
        <p:txBody>
          <a:bodyPr/>
          <a:lstStyle/>
          <a:p>
            <a:r>
              <a:rPr lang="pt-BR" dirty="0"/>
              <a:t>Na visão do usuário</a:t>
            </a:r>
          </a:p>
        </p:txBody>
      </p:sp>
      <p:pic>
        <p:nvPicPr>
          <p:cNvPr id="5" name="Espaço Reservado para Conteúdo 4">
            <a:extLst>
              <a:ext uri="{FF2B5EF4-FFF2-40B4-BE49-F238E27FC236}">
                <a16:creationId xmlns:a16="http://schemas.microsoft.com/office/drawing/2014/main" id="{BC207786-592B-4CFD-A3AE-A942518488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5921" y="2014927"/>
            <a:ext cx="7924208" cy="4499620"/>
          </a:xfrm>
        </p:spPr>
      </p:pic>
    </p:spTree>
    <p:extLst>
      <p:ext uri="{BB962C8B-B14F-4D97-AF65-F5344CB8AC3E}">
        <p14:creationId xmlns:p14="http://schemas.microsoft.com/office/powerpoint/2010/main" val="2155268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CF138-001C-42C1-9C56-4D28A9C0718F}"/>
              </a:ext>
            </a:extLst>
          </p:cNvPr>
          <p:cNvSpPr>
            <a:spLocks noGrp="1"/>
          </p:cNvSpPr>
          <p:nvPr>
            <p:ph type="title"/>
          </p:nvPr>
        </p:nvSpPr>
        <p:spPr>
          <a:xfrm>
            <a:off x="478302" y="484632"/>
            <a:ext cx="11521440" cy="1006543"/>
          </a:xfrm>
        </p:spPr>
        <p:txBody>
          <a:bodyPr/>
          <a:lstStyle/>
          <a:p>
            <a:r>
              <a:rPr lang="pt-BR" dirty="0"/>
              <a:t>Como encontro apps atualmente?</a:t>
            </a:r>
          </a:p>
        </p:txBody>
      </p:sp>
      <p:sp>
        <p:nvSpPr>
          <p:cNvPr id="3" name="Espaço Reservado para Conteúdo 2">
            <a:extLst>
              <a:ext uri="{FF2B5EF4-FFF2-40B4-BE49-F238E27FC236}">
                <a16:creationId xmlns:a16="http://schemas.microsoft.com/office/drawing/2014/main" id="{B70C8B0E-7B18-4790-BC25-C14CEF147824}"/>
              </a:ext>
            </a:extLst>
          </p:cNvPr>
          <p:cNvSpPr>
            <a:spLocks noGrp="1"/>
          </p:cNvSpPr>
          <p:nvPr>
            <p:ph idx="1"/>
          </p:nvPr>
        </p:nvSpPr>
        <p:spPr>
          <a:xfrm>
            <a:off x="1069848" y="1491175"/>
            <a:ext cx="10058400" cy="1937825"/>
          </a:xfrm>
        </p:spPr>
        <p:txBody>
          <a:bodyPr/>
          <a:lstStyle/>
          <a:p>
            <a:r>
              <a:rPr lang="pt-BR" dirty="0">
                <a:latin typeface="Segoe UI" panose="020B0502040204020203" pitchFamily="34" charset="0"/>
                <a:cs typeface="Segoe UI" panose="020B0502040204020203" pitchFamily="34" charset="0"/>
              </a:rPr>
              <a:t>Hoje em dia é fácil localizar um app dentro de uma loja, vamos exemplificar com a </a:t>
            </a:r>
            <a:r>
              <a:rPr lang="pt-BR" b="1" i="1" dirty="0">
                <a:latin typeface="Segoe UI" panose="020B0502040204020203" pitchFamily="34" charset="0"/>
                <a:cs typeface="Segoe UI" panose="020B0502040204020203" pitchFamily="34" charset="0"/>
              </a:rPr>
              <a:t>Google Play </a:t>
            </a:r>
            <a:r>
              <a:rPr lang="pt-BR" b="1" i="1" dirty="0" err="1">
                <a:latin typeface="Segoe UI" panose="020B0502040204020203" pitchFamily="34" charset="0"/>
                <a:cs typeface="Segoe UI" panose="020B0502040204020203" pitchFamily="34" charset="0"/>
              </a:rPr>
              <a:t>Store</a:t>
            </a:r>
            <a:r>
              <a:rPr lang="pt-BR" b="1" i="1"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Você pesquisa por </a:t>
            </a:r>
            <a:r>
              <a:rPr lang="pt-BR" b="1" i="1" dirty="0" err="1">
                <a:latin typeface="Segoe UI" panose="020B0502040204020203" pitchFamily="34" charset="0"/>
                <a:cs typeface="Segoe UI" panose="020B0502040204020203" pitchFamily="34" charset="0"/>
              </a:rPr>
              <a:t>Whatsapp</a:t>
            </a:r>
            <a:r>
              <a:rPr lang="pt-BR" dirty="0">
                <a:latin typeface="Segoe UI" panose="020B0502040204020203" pitchFamily="34" charset="0"/>
                <a:cs typeface="Segoe UI" panose="020B0502040204020203" pitchFamily="34" charset="0"/>
              </a:rPr>
              <a:t>, verifica os requisitos como versão do Android, espaço de armazenamento, permissões e etc...</a:t>
            </a:r>
          </a:p>
          <a:p>
            <a:r>
              <a:rPr lang="pt-BR" dirty="0">
                <a:latin typeface="Segoe UI" panose="020B0502040204020203" pitchFamily="34" charset="0"/>
                <a:cs typeface="Segoe UI" panose="020B0502040204020203" pitchFamily="34" charset="0"/>
              </a:rPr>
              <a:t>Clica em instalar, sendo assim, é verificado se você está </a:t>
            </a:r>
            <a:r>
              <a:rPr lang="pt-BR" dirty="0" err="1">
                <a:latin typeface="Segoe UI" panose="020B0502040204020203" pitchFamily="34" charset="0"/>
                <a:cs typeface="Segoe UI" panose="020B0502040204020203" pitchFamily="34" charset="0"/>
              </a:rPr>
              <a:t>logado</a:t>
            </a:r>
            <a:r>
              <a:rPr lang="pt-BR" dirty="0">
                <a:latin typeface="Segoe UI" panose="020B0502040204020203" pitchFamily="34" charset="0"/>
                <a:cs typeface="Segoe UI" panose="020B0502040204020203" pitchFamily="34" charset="0"/>
              </a:rPr>
              <a:t>, começa a ser feito o download do </a:t>
            </a:r>
            <a:r>
              <a:rPr lang="pt-BR" b="1" i="1" dirty="0">
                <a:latin typeface="Segoe UI" panose="020B0502040204020203" pitchFamily="34" charset="0"/>
                <a:cs typeface="Segoe UI" panose="020B0502040204020203" pitchFamily="34" charset="0"/>
              </a:rPr>
              <a:t>.</a:t>
            </a:r>
            <a:r>
              <a:rPr lang="pt-BR" b="1" i="1" dirty="0" err="1">
                <a:latin typeface="Segoe UI" panose="020B0502040204020203" pitchFamily="34" charset="0"/>
                <a:cs typeface="Segoe UI" panose="020B0502040204020203" pitchFamily="34" charset="0"/>
              </a:rPr>
              <a:t>apk</a:t>
            </a:r>
            <a:r>
              <a:rPr lang="pt-BR" b="1" i="1"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e em alguns minutos começa a ser instalado, confirma algumas permissões e só assim você poderá utilizar o app.</a:t>
            </a:r>
          </a:p>
        </p:txBody>
      </p:sp>
      <p:pic>
        <p:nvPicPr>
          <p:cNvPr id="4" name="Imagem 3">
            <a:extLst>
              <a:ext uri="{FF2B5EF4-FFF2-40B4-BE49-F238E27FC236}">
                <a16:creationId xmlns:a16="http://schemas.microsoft.com/office/drawing/2014/main" id="{65A36558-07B5-44A8-991C-5DD126995422}"/>
              </a:ext>
            </a:extLst>
          </p:cNvPr>
          <p:cNvPicPr>
            <a:picLocks noChangeAspect="1"/>
          </p:cNvPicPr>
          <p:nvPr/>
        </p:nvPicPr>
        <p:blipFill>
          <a:blip r:embed="rId2"/>
          <a:stretch>
            <a:fillRect/>
          </a:stretch>
        </p:blipFill>
        <p:spPr>
          <a:xfrm>
            <a:off x="1828800" y="3804615"/>
            <a:ext cx="8061959" cy="2765700"/>
          </a:xfrm>
          <a:prstGeom prst="rect">
            <a:avLst/>
          </a:prstGeom>
        </p:spPr>
      </p:pic>
    </p:spTree>
    <p:extLst>
      <p:ext uri="{BB962C8B-B14F-4D97-AF65-F5344CB8AC3E}">
        <p14:creationId xmlns:p14="http://schemas.microsoft.com/office/powerpoint/2010/main" val="37859856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ira">
  <a:themeElements>
    <a:clrScheme name="Tipo de Madei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Tipo de Madeira">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i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TM03090434[[fn=Tipo de Madeira]]</Template>
  <TotalTime>760</TotalTime>
  <Words>2501</Words>
  <Application>Microsoft Office PowerPoint</Application>
  <PresentationFormat>Widescreen</PresentationFormat>
  <Paragraphs>364</Paragraphs>
  <Slides>51</Slides>
  <Notes>13</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51</vt:i4>
      </vt:variant>
    </vt:vector>
  </HeadingPairs>
  <TitlesOfParts>
    <vt:vector size="59" baseType="lpstr">
      <vt:lpstr>Arial</vt:lpstr>
      <vt:lpstr>Bookman Old Style</vt:lpstr>
      <vt:lpstr>Calibri</vt:lpstr>
      <vt:lpstr>Century Gothic</vt:lpstr>
      <vt:lpstr>Rockwell Extra Bold</vt:lpstr>
      <vt:lpstr>Segoe UI</vt:lpstr>
      <vt:lpstr>Wingdings</vt:lpstr>
      <vt:lpstr>Tipo de Madeira</vt:lpstr>
      <vt:lpstr>Apresentação do PowerPoint</vt:lpstr>
      <vt:lpstr>Quem sou eu?</vt:lpstr>
      <vt:lpstr>Questions!</vt:lpstr>
      <vt:lpstr>Um pouco de história</vt:lpstr>
      <vt:lpstr>A visão original de Steve Jobs</vt:lpstr>
      <vt:lpstr>Android</vt:lpstr>
      <vt:lpstr>Windows Phone</vt:lpstr>
      <vt:lpstr>Na visão do usuário</vt:lpstr>
      <vt:lpstr>Como encontro apps atualmente?</vt:lpstr>
      <vt:lpstr>Quais são os problemas mais comuns?</vt:lpstr>
      <vt:lpstr>Os benefícios dos apps</vt:lpstr>
      <vt:lpstr>Na visão do desenvolvedor</vt:lpstr>
      <vt:lpstr>Quais são os problemas mais comuns?</vt:lpstr>
      <vt:lpstr>Os benefícios dos apps</vt:lpstr>
      <vt:lpstr>Existem outros tipos de app?</vt:lpstr>
      <vt:lpstr>Sobre PWA</vt:lpstr>
      <vt:lpstr>Não é a mesma coisa que o Cordova?</vt:lpstr>
      <vt:lpstr>O que é um P.W.A?</vt:lpstr>
      <vt:lpstr>Progressivo</vt:lpstr>
      <vt:lpstr>Responsivo</vt:lpstr>
      <vt:lpstr>Conexão</vt:lpstr>
      <vt:lpstr>Aparência</vt:lpstr>
      <vt:lpstr>Atualização</vt:lpstr>
      <vt:lpstr>Seguro</vt:lpstr>
      <vt:lpstr>Linkável</vt:lpstr>
      <vt:lpstr>Engajável</vt:lpstr>
      <vt:lpstr>Existem alternativas ao P.W.A?</vt:lpstr>
      <vt:lpstr>Comparativo entre as tecnologias atuais</vt:lpstr>
      <vt:lpstr>Apresentação do PowerPoint</vt:lpstr>
      <vt:lpstr>Comparativo entre as tecnologias atuais</vt:lpstr>
      <vt:lpstr>Existe isso tudo de tecnologia?</vt:lpstr>
      <vt:lpstr>PWA vai matar os APPS?</vt:lpstr>
      <vt:lpstr>Devo fazer tudo em P.W.A.?</vt:lpstr>
      <vt:lpstr>Casos de estudos Quem está usando P.W.A?</vt:lpstr>
      <vt:lpstr>AliExpress</vt:lpstr>
      <vt:lpstr>Alibaba</vt:lpstr>
      <vt:lpstr>Twitter</vt:lpstr>
      <vt:lpstr>Uber</vt:lpstr>
      <vt:lpstr>Instagram</vt:lpstr>
      <vt:lpstr>Telegram</vt:lpstr>
      <vt:lpstr>Tinder</vt:lpstr>
      <vt:lpstr>Onde encontro P.W.A?</vt:lpstr>
      <vt:lpstr>É difícil desenvolver um P.W.A?</vt:lpstr>
      <vt:lpstr>Falando um pouco de código</vt:lpstr>
      <vt:lpstr>O que é Service Worker?</vt:lpstr>
      <vt:lpstr>The Web App Manifest </vt:lpstr>
      <vt:lpstr>Onde posso publicar?</vt:lpstr>
      <vt:lpstr>Quais frameworks utilizar?</vt:lpstr>
      <vt:lpstr>Dúvidas?</vt:lpstr>
      <vt:lpstr>Muito Obrigado!</vt:lpstr>
      <vt:lpstr>Mais conhecimento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ANTONIO NASCIMENTO</dc:creator>
  <cp:lastModifiedBy>Antonio</cp:lastModifiedBy>
  <cp:revision>493</cp:revision>
  <dcterms:created xsi:type="dcterms:W3CDTF">2018-04-13T22:30:36Z</dcterms:created>
  <dcterms:modified xsi:type="dcterms:W3CDTF">2018-04-26T16:46:19Z</dcterms:modified>
</cp:coreProperties>
</file>